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1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8096250" cy="10477500"/>
  <p:notesSz cx="10477500" cy="80962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B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2952750" y="-1905000"/>
            <a:ext cx="6858000" cy="685800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5" name="Shape 3"/>
          <p:cNvSpPr/>
          <p:nvPr/>
        </p:nvSpPr>
        <p:spPr>
          <a:xfrm>
            <a:off x="-1524000" y="7048500"/>
            <a:ext cx="4953000" cy="4953000"/>
          </a:xfrm>
          <a:prstGeom prst="ellipse">
            <a:avLst/>
          </a:prstGeom>
          <a:solidFill>
            <a:srgbClr val="B8E034">
              <a:alpha val="55000"/>
            </a:srgbClr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5671989"/>
            <a:ext cx="4191000" cy="4919811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860822" cy="30480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760095" y="552450"/>
            <a:ext cx="1726555" cy="266700"/>
          </a:xfrm>
          <a:prstGeom prst="roundRect">
            <a:avLst>
              <a:gd name="adj" fmla="val 50000"/>
            </a:avLst>
          </a:prstGeom>
          <a:ln w="9525">
            <a:solidFill>
              <a:srgbClr val="FFFFFF">
                <a:alpha val="25000"/>
              </a:srgbClr>
            </a:solidFill>
            <a:prstDash val="solid"/>
          </a:ln>
        </p:spPr>
      </p:sp>
      <p:sp>
        <p:nvSpPr>
          <p:cNvPr id="9" name="Shape 5"/>
          <p:cNvSpPr/>
          <p:nvPr/>
        </p:nvSpPr>
        <p:spPr>
          <a:xfrm>
            <a:off x="5902970" y="647700"/>
            <a:ext cx="76200" cy="76200"/>
          </a:xfrm>
          <a:prstGeom prst="ellipse">
            <a:avLst/>
          </a:prstGeom>
          <a:solidFill>
            <a:srgbClr val="B8E034"/>
          </a:solidFill>
          <a:ln/>
          <a:effectLst>
            <a:outerShdw sx="100000" sy="100000" kx="0" ky="0" algn="bl" rotWithShape="0" blurRad="114300" dist="50800" dir="16200000">
              <a:srgbClr val="B8E034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6074420" y="628650"/>
            <a:ext cx="134555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825" b="1" spc="149" kern="0" dirty="0">
                <a:solidFill>
                  <a:srgbClr val="FFFFFF">
                    <a:alpha val="78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 60-MINUTE TOOL</a:t>
            </a:r>
            <a:endParaRPr lang="en-US" sz="825" dirty="0"/>
          </a:p>
        </p:txBody>
      </p:sp>
      <p:sp>
        <p:nvSpPr>
          <p:cNvPr id="11" name="Text 7"/>
          <p:cNvSpPr/>
          <p:nvPr/>
        </p:nvSpPr>
        <p:spPr>
          <a:xfrm>
            <a:off x="609600" y="2875508"/>
            <a:ext cx="3889349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938" b="1" spc="244" kern="0" dirty="0">
                <a:solidFill>
                  <a:srgbClr val="B8E03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FOR MSPS, VCIOS &amp; SERVICE LEADERS</a:t>
            </a:r>
            <a:endParaRPr lang="en-US" sz="938" dirty="0"/>
          </a:p>
        </p:txBody>
      </p:sp>
      <p:sp>
        <p:nvSpPr>
          <p:cNvPr id="12" name="Text 8"/>
          <p:cNvSpPr/>
          <p:nvPr/>
        </p:nvSpPr>
        <p:spPr>
          <a:xfrm>
            <a:off x="609600" y="3741688"/>
            <a:ext cx="6278880" cy="21937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6150" b="1" spc="-215" kern="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The Client Opportunity </a:t>
            </a:r>
            <a:pPr algn="l" indent="0" marL="0">
              <a:lnSpc>
                <a:spcPct val="92000"/>
              </a:lnSpc>
              <a:buNone/>
            </a:pPr>
            <a:r>
              <a:rPr lang="en-US" sz="6150" b="1" spc="-215" kern="0" dirty="0">
                <a:solidFill>
                  <a:srgbClr val="B8E034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Scorecard.</a:t>
            </a:r>
            <a:endParaRPr lang="en-US" sz="6150" dirty="0"/>
          </a:p>
        </p:txBody>
      </p:sp>
      <p:sp>
        <p:nvSpPr>
          <p:cNvPr id="13" name="Text 9"/>
          <p:cNvSpPr/>
          <p:nvPr/>
        </p:nvSpPr>
        <p:spPr>
          <a:xfrm>
            <a:off x="609600" y="6420594"/>
            <a:ext cx="4905375" cy="7216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38" dirty="0">
                <a:solidFill>
                  <a:srgbClr val="FFFFFF">
                    <a:alpha val="82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10 signals your clients are ready for a Dynamics conversation — and a worksheet to rank your book and find the first five to talk about.</a:t>
            </a:r>
            <a:endParaRPr lang="en-US" sz="1238" dirty="0"/>
          </a:p>
        </p:txBody>
      </p:sp>
      <p:sp>
        <p:nvSpPr>
          <p:cNvPr id="14" name="Text 10"/>
          <p:cNvSpPr/>
          <p:nvPr/>
        </p:nvSpPr>
        <p:spPr>
          <a:xfrm>
            <a:off x="609600" y="9378404"/>
            <a:ext cx="2726469" cy="60379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80000"/>
              </a:lnSpc>
              <a:buNone/>
            </a:pPr>
            <a:r>
              <a:rPr lang="en-US" sz="825" b="1" spc="149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TRUNORTH DYNAMICS </a:t>
            </a:r>
            <a:pPr algn="l" indent="0" marL="0">
              <a:lnSpc>
                <a:spcPct val="180000"/>
              </a:lnSpc>
              <a:buNone/>
            </a:pPr>
            <a:r>
              <a:rPr lang="en-US" sz="825" b="1" spc="149" kern="0" dirty="0">
                <a:solidFill>
                  <a:srgbClr val="FFFFFF">
                    <a:alpha val="5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MICROSOFT BUSINESS APPLICATIONS DYNAMICS 365 · POWER PLATFORM · AI</a:t>
            </a:r>
            <a:endParaRPr lang="en-US" sz="825" dirty="0"/>
          </a:p>
        </p:txBody>
      </p:sp>
      <p:sp>
        <p:nvSpPr>
          <p:cNvPr id="15" name="Shape 11"/>
          <p:cNvSpPr/>
          <p:nvPr/>
        </p:nvSpPr>
        <p:spPr>
          <a:xfrm rot="-120000">
            <a:off x="5448449" y="9221242"/>
            <a:ext cx="2038350" cy="723900"/>
          </a:xfrm>
          <a:prstGeom prst="roundRect">
            <a:avLst>
              <a:gd name="adj" fmla="val 5263"/>
            </a:avLst>
          </a:prstGeom>
          <a:solidFill>
            <a:srgbClr val="B8E034"/>
          </a:solidFill>
          <a:ln/>
          <a:effectLst>
            <a:outerShdw sx="100000" sy="100000" kx="0" ky="0" algn="bl" rotWithShape="0" blurRad="285750" dist="95250" dir="5400000">
              <a:srgbClr val="B8E034">
                <a:alpha val="25000"/>
              </a:srgbClr>
            </a:outerShdw>
          </a:effectLst>
        </p:spPr>
      </p:sp>
      <p:sp>
        <p:nvSpPr>
          <p:cNvPr id="16" name="Text 12"/>
          <p:cNvSpPr/>
          <p:nvPr/>
        </p:nvSpPr>
        <p:spPr>
          <a:xfrm>
            <a:off x="5612623" y="9326192"/>
            <a:ext cx="1774506" cy="2171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788" b="1" spc="142" kern="0" dirty="0">
                <a:solidFill>
                  <a:srgbClr val="0A0B10">
                    <a:alpha val="6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INSIDE</a:t>
            </a:r>
            <a:endParaRPr lang="en-US" sz="788" dirty="0"/>
          </a:p>
        </p:txBody>
      </p:sp>
      <p:sp>
        <p:nvSpPr>
          <p:cNvPr id="17" name="Text 13"/>
          <p:cNvSpPr/>
          <p:nvPr/>
        </p:nvSpPr>
        <p:spPr>
          <a:xfrm>
            <a:off x="5617806" y="9498899"/>
            <a:ext cx="1081069" cy="2348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75" b="1" spc="39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10 SIGNALS +</a:t>
            </a:r>
            <a:endParaRPr lang="en-US" sz="975" dirty="0"/>
          </a:p>
        </p:txBody>
      </p:sp>
      <p:sp>
        <p:nvSpPr>
          <p:cNvPr id="18" name="Text 14"/>
          <p:cNvSpPr/>
          <p:nvPr/>
        </p:nvSpPr>
        <p:spPr>
          <a:xfrm>
            <a:off x="5622989" y="9623072"/>
            <a:ext cx="1775971" cy="2590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75" b="1" spc="39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EDITABLE WORKSHEET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609600" y="633413"/>
            <a:ext cx="57150" cy="5715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Text 2"/>
          <p:cNvSpPr/>
          <p:nvPr/>
        </p:nvSpPr>
        <p:spPr>
          <a:xfrm>
            <a:off x="781050" y="609600"/>
            <a:ext cx="284818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58" kern="0" dirty="0">
                <a:solidFill>
                  <a:srgbClr val="0A0B10">
                    <a:alpha val="4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01 · HOW TO USE THIS SCORECARD</a:t>
            </a:r>
            <a:endParaRPr lang="en-US" sz="788" dirty="0"/>
          </a:p>
        </p:txBody>
      </p:sp>
      <p:sp>
        <p:nvSpPr>
          <p:cNvPr id="5" name="Text 3"/>
          <p:cNvSpPr/>
          <p:nvPr/>
        </p:nvSpPr>
        <p:spPr>
          <a:xfrm>
            <a:off x="609600" y="962025"/>
            <a:ext cx="6475095" cy="81528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Run it against your book . Find your first five.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09600" y="1891605"/>
            <a:ext cx="6278880" cy="74533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A0B1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This is not a technical audit. It is a fast conversation tool that helps you spot business-application decisions that may affect security, data governance, reporting, scalability, and client trust — before the client makes them alone.</a:t>
            </a:r>
            <a:endParaRPr lang="en-US" sz="1238" dirty="0"/>
          </a:p>
        </p:txBody>
      </p:sp>
      <p:sp>
        <p:nvSpPr>
          <p:cNvPr id="7" name="Text 5"/>
          <p:cNvSpPr/>
          <p:nvPr/>
        </p:nvSpPr>
        <p:spPr>
          <a:xfrm>
            <a:off x="609600" y="2846487"/>
            <a:ext cx="708336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spc="-13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How to run it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609600" y="3151287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104900" y="3284637"/>
            <a:ext cx="6588061" cy="2382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Run the scorecard against your </a:t>
            </a:r>
            <a:pPr algn="l" indent="0" marL="0">
              <a:lnSpc>
                <a:spcPct val="145000"/>
              </a:lnSpc>
              <a:buNone/>
            </a:pPr>
            <a:r>
              <a:rPr lang="en-US" sz="1088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existing client book</a:t>
            </a:r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one client at a time.</a:t>
            </a:r>
            <a:endParaRPr lang="en-US" sz="1088" dirty="0"/>
          </a:p>
        </p:txBody>
      </p:sp>
      <p:sp>
        <p:nvSpPr>
          <p:cNvPr id="10" name="Shape 8"/>
          <p:cNvSpPr/>
          <p:nvPr/>
        </p:nvSpPr>
        <p:spPr>
          <a:xfrm>
            <a:off x="609600" y="3608636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104900" y="3741986"/>
            <a:ext cx="6588061" cy="4384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Mark </a:t>
            </a:r>
            <a:pPr algn="l" indent="0" marL="0">
              <a:lnSpc>
                <a:spcPct val="145000"/>
              </a:lnSpc>
              <a:buNone/>
            </a:pPr>
            <a:r>
              <a:rPr lang="en-US" sz="1088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1 point for each signal </a:t>
            </a:r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you have observed in the last 90 days — unless the signal names a longer time frame.</a:t>
            </a:r>
            <a:endParaRPr lang="en-US" sz="1088" dirty="0"/>
          </a:p>
        </p:txBody>
      </p:sp>
      <p:sp>
        <p:nvSpPr>
          <p:cNvPr id="12" name="Shape 10"/>
          <p:cNvSpPr/>
          <p:nvPr/>
        </p:nvSpPr>
        <p:spPr>
          <a:xfrm>
            <a:off x="609600" y="4266158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104900" y="4399508"/>
            <a:ext cx="6588061" cy="2382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Add up the total score for each client.</a:t>
            </a:r>
            <a:endParaRPr lang="en-US" sz="1088" dirty="0"/>
          </a:p>
        </p:txBody>
      </p:sp>
      <p:sp>
        <p:nvSpPr>
          <p:cNvPr id="14" name="Shape 12"/>
          <p:cNvSpPr/>
          <p:nvPr/>
        </p:nvSpPr>
        <p:spPr>
          <a:xfrm>
            <a:off x="609600" y="4723507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104900" y="4856857"/>
            <a:ext cx="6588061" cy="2382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Sort your clients from </a:t>
            </a:r>
            <a:pPr algn="l" indent="0" marL="0">
              <a:lnSpc>
                <a:spcPct val="145000"/>
              </a:lnSpc>
              <a:buNone/>
            </a:pPr>
            <a:r>
              <a:rPr lang="en-US" sz="1088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highest to lowest </a:t>
            </a:r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score.</a:t>
            </a:r>
            <a:endParaRPr lang="en-US" sz="1088" dirty="0"/>
          </a:p>
        </p:txBody>
      </p:sp>
      <p:sp>
        <p:nvSpPr>
          <p:cNvPr id="16" name="Shape 14"/>
          <p:cNvSpPr/>
          <p:nvPr/>
        </p:nvSpPr>
        <p:spPr>
          <a:xfrm>
            <a:off x="609600" y="5638205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09600" y="5180856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104900" y="5314206"/>
            <a:ext cx="6588061" cy="23827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Review any client scoring </a:t>
            </a:r>
            <a:pPr algn="l" indent="0" marL="0">
              <a:lnSpc>
                <a:spcPct val="145000"/>
              </a:lnSpc>
              <a:buNone/>
            </a:pPr>
            <a:r>
              <a:rPr lang="en-US" sz="1088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4 or higher </a:t>
            </a:r>
            <a:pPr algn="l" indent="0" marL="0">
              <a:lnSpc>
                <a:spcPct val="145000"/>
              </a:lnSpc>
              <a:buNone/>
            </a:pPr>
            <a:r>
              <a:rPr lang="en-US" sz="10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for a partner intro conversation.</a:t>
            </a:r>
            <a:endParaRPr lang="en-US" sz="1088" dirty="0"/>
          </a:p>
        </p:txBody>
      </p:sp>
      <p:sp>
        <p:nvSpPr>
          <p:cNvPr id="19" name="Text 17"/>
          <p:cNvSpPr/>
          <p:nvPr/>
        </p:nvSpPr>
        <p:spPr>
          <a:xfrm>
            <a:off x="609600" y="5895380"/>
            <a:ext cx="708336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spc="-13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What the score means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609600" y="6200180"/>
            <a:ext cx="2216051" cy="1441847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/>
        </p:spPr>
      </p:sp>
      <p:sp>
        <p:nvSpPr>
          <p:cNvPr id="21" name="Shape 19"/>
          <p:cNvSpPr/>
          <p:nvPr/>
        </p:nvSpPr>
        <p:spPr>
          <a:xfrm>
            <a:off x="609600" y="7632502"/>
            <a:ext cx="2216051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09600" y="6200180"/>
            <a:ext cx="2216051" cy="47625"/>
          </a:xfrm>
          <a:prstGeom prst="rect">
            <a:avLst/>
          </a:prstGeom>
          <a:solidFill>
            <a:srgbClr val="1A1D26"/>
          </a:solidFill>
          <a:ln/>
        </p:spPr>
      </p:sp>
      <p:sp>
        <p:nvSpPr>
          <p:cNvPr id="23" name="Shape 21"/>
          <p:cNvSpPr/>
          <p:nvPr/>
        </p:nvSpPr>
        <p:spPr>
          <a:xfrm>
            <a:off x="609600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2816126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71525" y="6400205"/>
            <a:ext cx="1968401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spc="-45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0–3</a:t>
            </a:r>
            <a:endParaRPr lang="en-US" sz="2250" dirty="0"/>
          </a:p>
        </p:txBody>
      </p:sp>
      <p:sp>
        <p:nvSpPr>
          <p:cNvPr id="26" name="Text 24"/>
          <p:cNvSpPr/>
          <p:nvPr/>
        </p:nvSpPr>
        <p:spPr>
          <a:xfrm>
            <a:off x="771525" y="6781205"/>
            <a:ext cx="1968401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spc="120" kern="0" dirty="0">
                <a:solidFill>
                  <a:srgbClr val="0A0B10">
                    <a:alpha val="5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MONITOR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771525" y="6943130"/>
            <a:ext cx="1968401" cy="5560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93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Keep an eye on it. Re-score after the next QBR or major change event.</a:t>
            </a:r>
            <a:endParaRPr lang="en-US" sz="938" dirty="0"/>
          </a:p>
        </p:txBody>
      </p:sp>
      <p:sp>
        <p:nvSpPr>
          <p:cNvPr id="28" name="Shape 26"/>
          <p:cNvSpPr/>
          <p:nvPr/>
        </p:nvSpPr>
        <p:spPr>
          <a:xfrm>
            <a:off x="2939951" y="6200180"/>
            <a:ext cx="2216200" cy="1441847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/>
        </p:spPr>
      </p:sp>
      <p:sp>
        <p:nvSpPr>
          <p:cNvPr id="29" name="Shape 27"/>
          <p:cNvSpPr/>
          <p:nvPr/>
        </p:nvSpPr>
        <p:spPr>
          <a:xfrm>
            <a:off x="2939951" y="7632502"/>
            <a:ext cx="22162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2939951" y="6200180"/>
            <a:ext cx="2216200" cy="47625"/>
          </a:xfrm>
          <a:prstGeom prst="rect">
            <a:avLst/>
          </a:prstGeom>
          <a:solidFill>
            <a:srgbClr val="F26A1F"/>
          </a:solidFill>
          <a:ln/>
        </p:spPr>
      </p:sp>
      <p:sp>
        <p:nvSpPr>
          <p:cNvPr id="31" name="Shape 29"/>
          <p:cNvSpPr/>
          <p:nvPr/>
        </p:nvSpPr>
        <p:spPr>
          <a:xfrm>
            <a:off x="2939951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5146625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3101876" y="6400205"/>
            <a:ext cx="196855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spc="-45" kern="0" dirty="0">
                <a:solidFill>
                  <a:srgbClr val="F26A1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4–6</a:t>
            </a:r>
            <a:endParaRPr lang="en-US" sz="2250" dirty="0"/>
          </a:p>
        </p:txBody>
      </p:sp>
      <p:sp>
        <p:nvSpPr>
          <p:cNvPr id="34" name="Text 32"/>
          <p:cNvSpPr/>
          <p:nvPr/>
        </p:nvSpPr>
        <p:spPr>
          <a:xfrm>
            <a:off x="3101876" y="6781205"/>
            <a:ext cx="19685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spc="120" kern="0" dirty="0">
                <a:solidFill>
                  <a:srgbClr val="0A0B10">
                    <a:alpha val="5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REVIEW FOR INTRO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3101876" y="6943130"/>
            <a:ext cx="1968550" cy="5560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93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Bring to your next internal account review as a partner-intro candidate.</a:t>
            </a:r>
            <a:endParaRPr lang="en-US" sz="938" dirty="0"/>
          </a:p>
        </p:txBody>
      </p:sp>
      <p:sp>
        <p:nvSpPr>
          <p:cNvPr id="36" name="Shape 34"/>
          <p:cNvSpPr/>
          <p:nvPr/>
        </p:nvSpPr>
        <p:spPr>
          <a:xfrm>
            <a:off x="5270450" y="6200180"/>
            <a:ext cx="2216200" cy="1441847"/>
          </a:xfrm>
          <a:prstGeom prst="roundRect">
            <a:avLst>
              <a:gd name="adj" fmla="val 5285"/>
            </a:avLst>
          </a:prstGeom>
          <a:solidFill>
            <a:srgbClr val="FFFFFF"/>
          </a:solidFill>
          <a:ln/>
        </p:spPr>
      </p:sp>
      <p:sp>
        <p:nvSpPr>
          <p:cNvPr id="37" name="Shape 35"/>
          <p:cNvSpPr/>
          <p:nvPr/>
        </p:nvSpPr>
        <p:spPr>
          <a:xfrm>
            <a:off x="5270450" y="7632502"/>
            <a:ext cx="22162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5270450" y="6200180"/>
            <a:ext cx="2216200" cy="47625"/>
          </a:xfrm>
          <a:prstGeom prst="rect">
            <a:avLst/>
          </a:prstGeom>
          <a:solidFill>
            <a:srgbClr val="1B5BFF"/>
          </a:solidFill>
          <a:ln/>
        </p:spPr>
      </p:sp>
      <p:sp>
        <p:nvSpPr>
          <p:cNvPr id="39" name="Shape 37"/>
          <p:cNvSpPr/>
          <p:nvPr/>
        </p:nvSpPr>
        <p:spPr>
          <a:xfrm>
            <a:off x="5270450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7477125" y="6200180"/>
            <a:ext cx="9525" cy="1441847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5432375" y="6400205"/>
            <a:ext cx="196855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spc="-45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7+</a:t>
            </a:r>
            <a:endParaRPr lang="en-US" sz="2250" dirty="0"/>
          </a:p>
        </p:txBody>
      </p:sp>
      <p:sp>
        <p:nvSpPr>
          <p:cNvPr id="42" name="Text 40"/>
          <p:cNvSpPr/>
          <p:nvPr/>
        </p:nvSpPr>
        <p:spPr>
          <a:xfrm>
            <a:off x="5432375" y="6781205"/>
            <a:ext cx="1968550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50" b="1" spc="120" kern="0" dirty="0">
                <a:solidFill>
                  <a:srgbClr val="0A0B10">
                    <a:alpha val="5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PRIORITIZE THIS WEEK</a:t>
            </a:r>
            <a:endParaRPr lang="en-US" sz="750" dirty="0"/>
          </a:p>
        </p:txBody>
      </p:sp>
      <p:sp>
        <p:nvSpPr>
          <p:cNvPr id="43" name="Text 41"/>
          <p:cNvSpPr/>
          <p:nvPr/>
        </p:nvSpPr>
        <p:spPr>
          <a:xfrm>
            <a:off x="5432375" y="6943130"/>
            <a:ext cx="1968550" cy="5560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93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Strong signal stack. Prioritize a partner intro conversation this week.</a:t>
            </a:r>
            <a:endParaRPr lang="en-US" sz="938" dirty="0"/>
          </a:p>
        </p:txBody>
      </p:sp>
      <p:sp>
        <p:nvSpPr>
          <p:cNvPr id="44" name="Shape 42"/>
          <p:cNvSpPr/>
          <p:nvPr/>
        </p:nvSpPr>
        <p:spPr>
          <a:xfrm>
            <a:off x="609600" y="7851577"/>
            <a:ext cx="6877050" cy="1161455"/>
          </a:xfrm>
          <a:prstGeom prst="roundRect">
            <a:avLst>
              <a:gd name="adj" fmla="val 6561"/>
            </a:avLst>
          </a:prstGeom>
          <a:solidFill>
            <a:srgbClr val="0A0B10"/>
          </a:solidFill>
          <a:ln/>
        </p:spPr>
      </p:sp>
      <p:sp>
        <p:nvSpPr>
          <p:cNvPr id="45" name="Shape 43"/>
          <p:cNvSpPr/>
          <p:nvPr/>
        </p:nvSpPr>
        <p:spPr>
          <a:xfrm>
            <a:off x="838200" y="8070652"/>
            <a:ext cx="779711" cy="209550"/>
          </a:xfrm>
          <a:prstGeom prst="roundRect">
            <a:avLst>
              <a:gd name="adj" fmla="val 13636"/>
            </a:avLst>
          </a:prstGeom>
          <a:solidFill>
            <a:srgbClr val="B8E034"/>
          </a:solidFill>
          <a:ln/>
        </p:spPr>
      </p:sp>
      <p:sp>
        <p:nvSpPr>
          <p:cNvPr id="46" name="Text 44"/>
          <p:cNvSpPr/>
          <p:nvPr/>
        </p:nvSpPr>
        <p:spPr>
          <a:xfrm>
            <a:off x="914400" y="8108752"/>
            <a:ext cx="703511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18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FRAMING</a:t>
            </a:r>
            <a:endParaRPr lang="en-US" sz="788" dirty="0"/>
          </a:p>
        </p:txBody>
      </p:sp>
      <p:sp>
        <p:nvSpPr>
          <p:cNvPr id="47" name="Text 45"/>
          <p:cNvSpPr/>
          <p:nvPr/>
        </p:nvSpPr>
        <p:spPr>
          <a:xfrm>
            <a:off x="838200" y="8375452"/>
            <a:ext cx="6612446" cy="4661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88" dirty="0">
                <a:solidFill>
                  <a:srgbClr val="FFFFFF">
                    <a:alpha val="92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One signal alone rarely justifies a conversation. The value is in the </a:t>
            </a:r>
            <a:pPr algn="l" indent="0" marL="0">
              <a:lnSpc>
                <a:spcPct val="155000"/>
              </a:lnSpc>
              <a:buNone/>
            </a:pPr>
            <a:r>
              <a:rPr lang="en-US" sz="1088" b="1" dirty="0">
                <a:solidFill>
                  <a:srgbClr val="B8E034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stack </a:t>
            </a:r>
            <a:pPr algn="l" indent="0" marL="0">
              <a:lnSpc>
                <a:spcPct val="155000"/>
              </a:lnSpc>
              <a:buNone/>
            </a:pPr>
            <a:r>
              <a:rPr lang="en-US" sz="1088" dirty="0">
                <a:solidFill>
                  <a:srgbClr val="FFFFFF">
                    <a:alpha val="92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— when several signals show up on the same client at the same time, that is your opening.</a:t>
            </a:r>
            <a:endParaRPr lang="en-US" sz="1088" dirty="0"/>
          </a:p>
        </p:txBody>
      </p:sp>
      <p:sp>
        <p:nvSpPr>
          <p:cNvPr id="48" name="Text 46"/>
          <p:cNvSpPr/>
          <p:nvPr/>
        </p:nvSpPr>
        <p:spPr>
          <a:xfrm>
            <a:off x="609600" y="10053638"/>
            <a:ext cx="2636946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CLIENT OPPORTUNITY SCORECARD</a:t>
            </a:r>
            <a:endParaRPr lang="en-US" sz="788" dirty="0"/>
          </a:p>
        </p:txBody>
      </p:sp>
      <p:sp>
        <p:nvSpPr>
          <p:cNvPr id="49" name="Text 47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1A1D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01</a:t>
            </a:r>
            <a:endParaRPr lang="en-US" sz="7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609600" y="633413"/>
            <a:ext cx="57150" cy="5715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Text 2"/>
          <p:cNvSpPr/>
          <p:nvPr/>
        </p:nvSpPr>
        <p:spPr>
          <a:xfrm>
            <a:off x="781050" y="609600"/>
            <a:ext cx="22388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58" kern="0" dirty="0">
                <a:solidFill>
                  <a:srgbClr val="0A0B10">
                    <a:alpha val="4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02 · THE 10 SIGNALS · 1–5</a:t>
            </a:r>
            <a:endParaRPr lang="en-US" sz="788" dirty="0"/>
          </a:p>
        </p:txBody>
      </p:sp>
      <p:sp>
        <p:nvSpPr>
          <p:cNvPr id="5" name="Text 3"/>
          <p:cNvSpPr/>
          <p:nvPr/>
        </p:nvSpPr>
        <p:spPr>
          <a:xfrm>
            <a:off x="609600" y="962025"/>
            <a:ext cx="6475095" cy="426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The 10 </a:t>
            </a:r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signals.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09600" y="1503015"/>
            <a:ext cx="6278880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A0B1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Each one is worth a point. Watch for the business-application decision hiding underneath it.</a:t>
            </a:r>
            <a:endParaRPr lang="en-US" sz="1238" dirty="0"/>
          </a:p>
        </p:txBody>
      </p:sp>
      <p:sp>
        <p:nvSpPr>
          <p:cNvPr id="7" name="Shape 5"/>
          <p:cNvSpPr/>
          <p:nvPr/>
        </p:nvSpPr>
        <p:spPr>
          <a:xfrm>
            <a:off x="609600" y="2145953"/>
            <a:ext cx="6877050" cy="843409"/>
          </a:xfrm>
          <a:prstGeom prst="roundRect">
            <a:avLst>
              <a:gd name="adj" fmla="val 9035"/>
            </a:avLst>
          </a:prstGeom>
          <a:solidFill>
            <a:srgbClr val="FFFFFF"/>
          </a:solidFill>
          <a:ln/>
        </p:spPr>
      </p:sp>
      <p:sp>
        <p:nvSpPr>
          <p:cNvPr id="8" name="Shape 6"/>
          <p:cNvSpPr/>
          <p:nvPr/>
        </p:nvSpPr>
        <p:spPr>
          <a:xfrm>
            <a:off x="609600" y="2979837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09600" y="214595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09600" y="2145953"/>
            <a:ext cx="57150" cy="843409"/>
          </a:xfrm>
          <a:prstGeom prst="rect">
            <a:avLst/>
          </a:prstGeom>
          <a:solidFill>
            <a:srgbClr val="1B5BFF"/>
          </a:solidFill>
          <a:ln/>
        </p:spPr>
      </p:sp>
      <p:sp>
        <p:nvSpPr>
          <p:cNvPr id="11" name="Shape 9"/>
          <p:cNvSpPr/>
          <p:nvPr/>
        </p:nvSpPr>
        <p:spPr>
          <a:xfrm>
            <a:off x="7477125" y="2145953"/>
            <a:ext cx="9525" cy="84340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838200" y="2298353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01</a:t>
            </a:r>
            <a:endParaRPr lang="en-US" sz="2850" dirty="0"/>
          </a:p>
        </p:txBody>
      </p:sp>
      <p:sp>
        <p:nvSpPr>
          <p:cNvPr id="13" name="Text 11"/>
          <p:cNvSpPr/>
          <p:nvPr/>
        </p:nvSpPr>
        <p:spPr>
          <a:xfrm>
            <a:off x="1504950" y="2298353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CORE SYSTEMS</a:t>
            </a:r>
            <a:endParaRPr lang="en-US" sz="713" dirty="0"/>
          </a:p>
        </p:txBody>
      </p:sp>
      <p:sp>
        <p:nvSpPr>
          <p:cNvPr id="14" name="Text 12"/>
          <p:cNvSpPr/>
          <p:nvPr/>
        </p:nvSpPr>
        <p:spPr>
          <a:xfrm>
            <a:off x="1504950" y="2431703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Legacy on-prem ERP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504950" y="2659112"/>
            <a:ext cx="5955125" cy="2159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GP, NAV, SL, or another aging ERP is still running locally or on a legacy SQL environment.</a:t>
            </a:r>
            <a:endParaRPr lang="en-US" sz="960" dirty="0"/>
          </a:p>
        </p:txBody>
      </p:sp>
      <p:sp>
        <p:nvSpPr>
          <p:cNvPr id="16" name="Shape 14"/>
          <p:cNvSpPr/>
          <p:nvPr/>
        </p:nvSpPr>
        <p:spPr>
          <a:xfrm>
            <a:off x="609600" y="3094137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17" name="Shape 15"/>
          <p:cNvSpPr/>
          <p:nvPr/>
        </p:nvSpPr>
        <p:spPr>
          <a:xfrm>
            <a:off x="609600" y="4105870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09600" y="3094137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09600" y="3094137"/>
            <a:ext cx="57150" cy="1021259"/>
          </a:xfrm>
          <a:prstGeom prst="rect">
            <a:avLst/>
          </a:prstGeom>
          <a:solidFill>
            <a:srgbClr val="8FB827"/>
          </a:solidFill>
          <a:ln/>
        </p:spPr>
      </p:sp>
      <p:sp>
        <p:nvSpPr>
          <p:cNvPr id="20" name="Shape 18"/>
          <p:cNvSpPr/>
          <p:nvPr/>
        </p:nvSpPr>
        <p:spPr>
          <a:xfrm>
            <a:off x="7477125" y="3094137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838200" y="3246537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8FB827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02</a:t>
            </a:r>
            <a:endParaRPr lang="en-US" sz="2850" dirty="0"/>
          </a:p>
        </p:txBody>
      </p:sp>
      <p:sp>
        <p:nvSpPr>
          <p:cNvPr id="22" name="Text 20"/>
          <p:cNvSpPr/>
          <p:nvPr/>
        </p:nvSpPr>
        <p:spPr>
          <a:xfrm>
            <a:off x="1504950" y="3246537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FINANCE STACK</a:t>
            </a:r>
            <a:endParaRPr lang="en-US" sz="713" dirty="0"/>
          </a:p>
        </p:txBody>
      </p:sp>
      <p:sp>
        <p:nvSpPr>
          <p:cNvPr id="23" name="Text 21"/>
          <p:cNvSpPr/>
          <p:nvPr/>
        </p:nvSpPr>
        <p:spPr>
          <a:xfrm>
            <a:off x="1504950" y="3379887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Aging accounting platform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504950" y="3607296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QuickBooks Desktop, an older Sage environment, or a finance system that has not been materially reviewed in years.</a:t>
            </a:r>
            <a:endParaRPr lang="en-US" sz="960" dirty="0"/>
          </a:p>
        </p:txBody>
      </p:sp>
      <p:sp>
        <p:nvSpPr>
          <p:cNvPr id="25" name="Shape 23"/>
          <p:cNvSpPr/>
          <p:nvPr/>
        </p:nvSpPr>
        <p:spPr>
          <a:xfrm>
            <a:off x="609600" y="4220170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26" name="Shape 24"/>
          <p:cNvSpPr/>
          <p:nvPr/>
        </p:nvSpPr>
        <p:spPr>
          <a:xfrm>
            <a:off x="609600" y="5231904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09600" y="4220170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09600" y="4220170"/>
            <a:ext cx="57150" cy="1021259"/>
          </a:xfrm>
          <a:prstGeom prst="rect">
            <a:avLst/>
          </a:prstGeom>
          <a:solidFill>
            <a:srgbClr val="F26A1F"/>
          </a:solidFill>
          <a:ln/>
        </p:spPr>
      </p:sp>
      <p:sp>
        <p:nvSpPr>
          <p:cNvPr id="29" name="Shape 27"/>
          <p:cNvSpPr/>
          <p:nvPr/>
        </p:nvSpPr>
        <p:spPr>
          <a:xfrm>
            <a:off x="7477125" y="4220170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838200" y="4372570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F26A1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03</a:t>
            </a:r>
            <a:endParaRPr lang="en-US" sz="2850" dirty="0"/>
          </a:p>
        </p:txBody>
      </p:sp>
      <p:sp>
        <p:nvSpPr>
          <p:cNvPr id="31" name="Text 29"/>
          <p:cNvSpPr/>
          <p:nvPr/>
        </p:nvSpPr>
        <p:spPr>
          <a:xfrm>
            <a:off x="1504950" y="4372570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SALES &amp; CRM</a:t>
            </a:r>
            <a:endParaRPr lang="en-US" sz="713" dirty="0"/>
          </a:p>
        </p:txBody>
      </p:sp>
      <p:sp>
        <p:nvSpPr>
          <p:cNvPr id="32" name="Text 30"/>
          <p:cNvSpPr/>
          <p:nvPr/>
        </p:nvSpPr>
        <p:spPr>
          <a:xfrm>
            <a:off x="1504950" y="4505920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No real CRM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1504950" y="4733330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Sales activity is tracked in spreadsheets, Outlook tasks, individual notebooks, or a homemade SharePoint list.</a:t>
            </a:r>
            <a:endParaRPr lang="en-US" sz="960" dirty="0"/>
          </a:p>
        </p:txBody>
      </p:sp>
      <p:sp>
        <p:nvSpPr>
          <p:cNvPr id="34" name="Shape 32"/>
          <p:cNvSpPr/>
          <p:nvPr/>
        </p:nvSpPr>
        <p:spPr>
          <a:xfrm>
            <a:off x="609600" y="5346204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35" name="Shape 33"/>
          <p:cNvSpPr/>
          <p:nvPr/>
        </p:nvSpPr>
        <p:spPr>
          <a:xfrm>
            <a:off x="609600" y="6357938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09600" y="5346204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09600" y="5346204"/>
            <a:ext cx="57150" cy="1021259"/>
          </a:xfrm>
          <a:prstGeom prst="rect">
            <a:avLst/>
          </a:prstGeom>
          <a:solidFill>
            <a:srgbClr val="1C9C4E"/>
          </a:solidFill>
          <a:ln/>
        </p:spPr>
      </p:sp>
      <p:sp>
        <p:nvSpPr>
          <p:cNvPr id="38" name="Shape 36"/>
          <p:cNvSpPr/>
          <p:nvPr/>
        </p:nvSpPr>
        <p:spPr>
          <a:xfrm>
            <a:off x="7477125" y="5346204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838200" y="5498604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1C9C4E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04</a:t>
            </a:r>
            <a:endParaRPr lang="en-US" sz="2850" dirty="0"/>
          </a:p>
        </p:txBody>
      </p:sp>
      <p:sp>
        <p:nvSpPr>
          <p:cNvPr id="40" name="Text 38"/>
          <p:cNvSpPr/>
          <p:nvPr/>
        </p:nvSpPr>
        <p:spPr>
          <a:xfrm>
            <a:off x="1504950" y="5498604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REPORTING</a:t>
            </a:r>
            <a:endParaRPr lang="en-US" sz="713" dirty="0"/>
          </a:p>
        </p:txBody>
      </p:sp>
      <p:sp>
        <p:nvSpPr>
          <p:cNvPr id="41" name="Text 39"/>
          <p:cNvSpPr/>
          <p:nvPr/>
        </p:nvSpPr>
        <p:spPr>
          <a:xfrm>
            <a:off x="1504950" y="5631954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Reporting bottlenecks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1504950" y="5859363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Owners or executives wait days for reports that require manual exports, spreadsheet manipulation, or one person's tribal knowledge.</a:t>
            </a:r>
            <a:endParaRPr lang="en-US" sz="960" dirty="0"/>
          </a:p>
        </p:txBody>
      </p:sp>
      <p:sp>
        <p:nvSpPr>
          <p:cNvPr id="43" name="Shape 41"/>
          <p:cNvSpPr/>
          <p:nvPr/>
        </p:nvSpPr>
        <p:spPr>
          <a:xfrm>
            <a:off x="609600" y="6472238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44" name="Shape 42"/>
          <p:cNvSpPr/>
          <p:nvPr/>
        </p:nvSpPr>
        <p:spPr>
          <a:xfrm>
            <a:off x="609600" y="7483971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09600" y="6472238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609600" y="6472238"/>
            <a:ext cx="57150" cy="1021259"/>
          </a:xfrm>
          <a:prstGeom prst="rect">
            <a:avLst/>
          </a:prstGeom>
          <a:solidFill>
            <a:srgbClr val="E5252E"/>
          </a:solidFill>
          <a:ln/>
        </p:spPr>
      </p:sp>
      <p:sp>
        <p:nvSpPr>
          <p:cNvPr id="47" name="Shape 45"/>
          <p:cNvSpPr/>
          <p:nvPr/>
        </p:nvSpPr>
        <p:spPr>
          <a:xfrm>
            <a:off x="7477125" y="6472238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838200" y="6624638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E5252E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05</a:t>
            </a:r>
            <a:endParaRPr lang="en-US" sz="2850" dirty="0"/>
          </a:p>
        </p:txBody>
      </p:sp>
      <p:sp>
        <p:nvSpPr>
          <p:cNvPr id="49" name="Text 47"/>
          <p:cNvSpPr/>
          <p:nvPr/>
        </p:nvSpPr>
        <p:spPr>
          <a:xfrm>
            <a:off x="1504950" y="6624638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PARTNER RISK</a:t>
            </a:r>
            <a:endParaRPr lang="en-US" sz="713" dirty="0"/>
          </a:p>
        </p:txBody>
      </p:sp>
      <p:sp>
        <p:nvSpPr>
          <p:cNvPr id="50" name="Text 48"/>
          <p:cNvSpPr/>
          <p:nvPr/>
        </p:nvSpPr>
        <p:spPr>
          <a:xfrm>
            <a:off x="1504950" y="6757988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Unhappy Dynamics relationship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1504950" y="6985397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client has complained about responsiveness, documentation, change control, admin access, or project outcomes with their current Dynamics partner.</a:t>
            </a:r>
            <a:endParaRPr lang="en-US" sz="960" dirty="0"/>
          </a:p>
        </p:txBody>
      </p:sp>
      <p:sp>
        <p:nvSpPr>
          <p:cNvPr id="52" name="Text 50"/>
          <p:cNvSpPr/>
          <p:nvPr/>
        </p:nvSpPr>
        <p:spPr>
          <a:xfrm>
            <a:off x="609600" y="10053638"/>
            <a:ext cx="2636946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CLIENT OPPORTUNITY SCORECARD</a:t>
            </a:r>
            <a:endParaRPr lang="en-US" sz="788" dirty="0"/>
          </a:p>
        </p:txBody>
      </p:sp>
      <p:sp>
        <p:nvSpPr>
          <p:cNvPr id="53" name="Text 51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1A1D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02</a:t>
            </a:r>
            <a:endParaRPr lang="en-US" sz="7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609600" y="633413"/>
            <a:ext cx="57150" cy="5715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Text 2"/>
          <p:cNvSpPr/>
          <p:nvPr/>
        </p:nvSpPr>
        <p:spPr>
          <a:xfrm>
            <a:off x="781050" y="609600"/>
            <a:ext cx="231651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58" kern="0" dirty="0">
                <a:solidFill>
                  <a:srgbClr val="0A0B10">
                    <a:alpha val="4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03 · THE 10 SIGNALS · 6–10</a:t>
            </a:r>
            <a:endParaRPr lang="en-US" sz="788" dirty="0"/>
          </a:p>
        </p:txBody>
      </p:sp>
      <p:sp>
        <p:nvSpPr>
          <p:cNvPr id="5" name="Text 3"/>
          <p:cNvSpPr/>
          <p:nvPr/>
        </p:nvSpPr>
        <p:spPr>
          <a:xfrm>
            <a:off x="609600" y="962025"/>
            <a:ext cx="6475095" cy="426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The 10 signals continued.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09600" y="1503015"/>
            <a:ext cx="6278880" cy="27384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A0B1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Change events and quiet workarounds are often the strongest openings of all.</a:t>
            </a:r>
            <a:endParaRPr lang="en-US" sz="1238" dirty="0"/>
          </a:p>
        </p:txBody>
      </p:sp>
      <p:sp>
        <p:nvSpPr>
          <p:cNvPr id="7" name="Shape 5"/>
          <p:cNvSpPr/>
          <p:nvPr/>
        </p:nvSpPr>
        <p:spPr>
          <a:xfrm>
            <a:off x="609600" y="1910209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8" name="Shape 6"/>
          <p:cNvSpPr/>
          <p:nvPr/>
        </p:nvSpPr>
        <p:spPr>
          <a:xfrm>
            <a:off x="609600" y="292194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09600" y="1910209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09600" y="1910209"/>
            <a:ext cx="57150" cy="1021259"/>
          </a:xfrm>
          <a:prstGeom prst="rect">
            <a:avLst/>
          </a:prstGeom>
          <a:solidFill>
            <a:srgbClr val="1B5BFF"/>
          </a:solidFill>
          <a:ln/>
        </p:spPr>
      </p:sp>
      <p:sp>
        <p:nvSpPr>
          <p:cNvPr id="11" name="Shape 9"/>
          <p:cNvSpPr/>
          <p:nvPr/>
        </p:nvSpPr>
        <p:spPr>
          <a:xfrm>
            <a:off x="7477125" y="1910209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838200" y="2062609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06</a:t>
            </a:r>
            <a:endParaRPr lang="en-US" sz="2850" dirty="0"/>
          </a:p>
        </p:txBody>
      </p:sp>
      <p:sp>
        <p:nvSpPr>
          <p:cNvPr id="13" name="Text 11"/>
          <p:cNvSpPr/>
          <p:nvPr/>
        </p:nvSpPr>
        <p:spPr>
          <a:xfrm>
            <a:off x="1504950" y="2062609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GOVERNANCE</a:t>
            </a:r>
            <a:endParaRPr lang="en-US" sz="713" dirty="0"/>
          </a:p>
        </p:txBody>
      </p:sp>
      <p:sp>
        <p:nvSpPr>
          <p:cNvPr id="14" name="Text 12"/>
          <p:cNvSpPr/>
          <p:nvPr/>
        </p:nvSpPr>
        <p:spPr>
          <a:xfrm>
            <a:off x="1504950" y="2195959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Citizen automation sprawl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504950" y="2423368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Power Apps, Power Automate flows, macros, or unofficial tools are touching production data without governance.</a:t>
            </a:r>
            <a:endParaRPr lang="en-US" sz="960" dirty="0"/>
          </a:p>
        </p:txBody>
      </p:sp>
      <p:sp>
        <p:nvSpPr>
          <p:cNvPr id="16" name="Shape 14"/>
          <p:cNvSpPr/>
          <p:nvPr/>
        </p:nvSpPr>
        <p:spPr>
          <a:xfrm>
            <a:off x="609600" y="3036243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17" name="Shape 15"/>
          <p:cNvSpPr/>
          <p:nvPr/>
        </p:nvSpPr>
        <p:spPr>
          <a:xfrm>
            <a:off x="609600" y="4047976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09600" y="303624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09600" y="3036243"/>
            <a:ext cx="57150" cy="1021259"/>
          </a:xfrm>
          <a:prstGeom prst="rect">
            <a:avLst/>
          </a:prstGeom>
          <a:solidFill>
            <a:srgbClr val="8FB827"/>
          </a:solidFill>
          <a:ln/>
        </p:spPr>
      </p:sp>
      <p:sp>
        <p:nvSpPr>
          <p:cNvPr id="20" name="Shape 18"/>
          <p:cNvSpPr/>
          <p:nvPr/>
        </p:nvSpPr>
        <p:spPr>
          <a:xfrm>
            <a:off x="7477125" y="3036243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838200" y="3188643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8FB827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07</a:t>
            </a:r>
            <a:endParaRPr lang="en-US" sz="2850" dirty="0"/>
          </a:p>
        </p:txBody>
      </p:sp>
      <p:sp>
        <p:nvSpPr>
          <p:cNvPr id="22" name="Text 20"/>
          <p:cNvSpPr/>
          <p:nvPr/>
        </p:nvSpPr>
        <p:spPr>
          <a:xfrm>
            <a:off x="1504950" y="3188643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CHANGE EVENT · LAST 18 MONTHS</a:t>
            </a:r>
            <a:endParaRPr lang="en-US" sz="713" dirty="0"/>
          </a:p>
        </p:txBody>
      </p:sp>
      <p:sp>
        <p:nvSpPr>
          <p:cNvPr id="23" name="Text 21"/>
          <p:cNvSpPr/>
          <p:nvPr/>
        </p:nvSpPr>
        <p:spPr>
          <a:xfrm>
            <a:off x="1504950" y="3321993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Recent acquisition, merger, or new entity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504950" y="3549402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business added complexity in the last 18 months and still has unresolved ERP, CRM, reporting, or process consolidation work.</a:t>
            </a:r>
            <a:endParaRPr lang="en-US" sz="960" dirty="0"/>
          </a:p>
        </p:txBody>
      </p:sp>
      <p:sp>
        <p:nvSpPr>
          <p:cNvPr id="25" name="Shape 23"/>
          <p:cNvSpPr/>
          <p:nvPr/>
        </p:nvSpPr>
        <p:spPr>
          <a:xfrm>
            <a:off x="609600" y="4162276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26" name="Shape 24"/>
          <p:cNvSpPr/>
          <p:nvPr/>
        </p:nvSpPr>
        <p:spPr>
          <a:xfrm>
            <a:off x="609600" y="5174010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09600" y="4162276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09600" y="4162276"/>
            <a:ext cx="57150" cy="1021259"/>
          </a:xfrm>
          <a:prstGeom prst="rect">
            <a:avLst/>
          </a:prstGeom>
          <a:solidFill>
            <a:srgbClr val="F26A1F"/>
          </a:solidFill>
          <a:ln/>
        </p:spPr>
      </p:sp>
      <p:sp>
        <p:nvSpPr>
          <p:cNvPr id="29" name="Shape 27"/>
          <p:cNvSpPr/>
          <p:nvPr/>
        </p:nvSpPr>
        <p:spPr>
          <a:xfrm>
            <a:off x="7477125" y="4162276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838200" y="4314676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F26A1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08</a:t>
            </a:r>
            <a:endParaRPr lang="en-US" sz="2850" dirty="0"/>
          </a:p>
        </p:txBody>
      </p:sp>
      <p:sp>
        <p:nvSpPr>
          <p:cNvPr id="31" name="Text 29"/>
          <p:cNvSpPr/>
          <p:nvPr/>
        </p:nvSpPr>
        <p:spPr>
          <a:xfrm>
            <a:off x="1504950" y="4314676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LEADERSHIP CHANGE · FIRST 12 MONTHS</a:t>
            </a:r>
            <a:endParaRPr lang="en-US" sz="713" dirty="0"/>
          </a:p>
        </p:txBody>
      </p:sp>
      <p:sp>
        <p:nvSpPr>
          <p:cNvPr id="32" name="Text 30"/>
          <p:cNvSpPr/>
          <p:nvPr/>
        </p:nvSpPr>
        <p:spPr>
          <a:xfrm>
            <a:off x="1504950" y="4448026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New CFO, controller, COO, or ops leader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1504950" y="4675436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new executive often triggers a finance, reporting, process, or system review within their first 12 months.</a:t>
            </a:r>
            <a:endParaRPr lang="en-US" sz="960" dirty="0"/>
          </a:p>
        </p:txBody>
      </p:sp>
      <p:sp>
        <p:nvSpPr>
          <p:cNvPr id="34" name="Shape 32"/>
          <p:cNvSpPr/>
          <p:nvPr/>
        </p:nvSpPr>
        <p:spPr>
          <a:xfrm>
            <a:off x="609600" y="5288310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35" name="Shape 33"/>
          <p:cNvSpPr/>
          <p:nvPr/>
        </p:nvSpPr>
        <p:spPr>
          <a:xfrm>
            <a:off x="609600" y="630004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609600" y="5288310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09600" y="5288310"/>
            <a:ext cx="57150" cy="1021259"/>
          </a:xfrm>
          <a:prstGeom prst="rect">
            <a:avLst/>
          </a:prstGeom>
          <a:solidFill>
            <a:srgbClr val="1C9C4E"/>
          </a:solidFill>
          <a:ln/>
        </p:spPr>
      </p:sp>
      <p:sp>
        <p:nvSpPr>
          <p:cNvPr id="38" name="Shape 36"/>
          <p:cNvSpPr/>
          <p:nvPr/>
        </p:nvSpPr>
        <p:spPr>
          <a:xfrm>
            <a:off x="7477125" y="5288310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838200" y="5440710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1C9C4E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09</a:t>
            </a:r>
            <a:endParaRPr lang="en-US" sz="2850" dirty="0"/>
          </a:p>
        </p:txBody>
      </p:sp>
      <p:sp>
        <p:nvSpPr>
          <p:cNvPr id="40" name="Text 38"/>
          <p:cNvSpPr/>
          <p:nvPr/>
        </p:nvSpPr>
        <p:spPr>
          <a:xfrm>
            <a:off x="1504950" y="5440710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COMPLIANCE</a:t>
            </a:r>
            <a:endParaRPr lang="en-US" sz="713" dirty="0"/>
          </a:p>
        </p:txBody>
      </p:sp>
      <p:sp>
        <p:nvSpPr>
          <p:cNvPr id="41" name="Text 39"/>
          <p:cNvSpPr/>
          <p:nvPr/>
        </p:nvSpPr>
        <p:spPr>
          <a:xfrm>
            <a:off x="1504950" y="5574060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Compliance or audit finding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1504950" y="5801469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SOC, ISO, HIPAA, PCI, grant compliance, financial audit, or industry-specific findings point to application data or process gaps.</a:t>
            </a:r>
            <a:endParaRPr lang="en-US" sz="960" dirty="0"/>
          </a:p>
        </p:txBody>
      </p:sp>
      <p:sp>
        <p:nvSpPr>
          <p:cNvPr id="43" name="Shape 41"/>
          <p:cNvSpPr/>
          <p:nvPr/>
        </p:nvSpPr>
        <p:spPr>
          <a:xfrm>
            <a:off x="609600" y="6414343"/>
            <a:ext cx="6877050" cy="1021259"/>
          </a:xfrm>
          <a:prstGeom prst="roundRect">
            <a:avLst>
              <a:gd name="adj" fmla="val 7461"/>
            </a:avLst>
          </a:prstGeom>
          <a:solidFill>
            <a:srgbClr val="FFFFFF"/>
          </a:solidFill>
          <a:ln/>
        </p:spPr>
      </p:sp>
      <p:sp>
        <p:nvSpPr>
          <p:cNvPr id="44" name="Shape 42"/>
          <p:cNvSpPr/>
          <p:nvPr/>
        </p:nvSpPr>
        <p:spPr>
          <a:xfrm>
            <a:off x="609600" y="7426077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09600" y="641434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609600" y="6414343"/>
            <a:ext cx="57150" cy="1021259"/>
          </a:xfrm>
          <a:prstGeom prst="rect">
            <a:avLst/>
          </a:prstGeom>
          <a:solidFill>
            <a:srgbClr val="E5252E"/>
          </a:solidFill>
          <a:ln/>
        </p:spPr>
      </p:sp>
      <p:sp>
        <p:nvSpPr>
          <p:cNvPr id="47" name="Shape 45"/>
          <p:cNvSpPr/>
          <p:nvPr/>
        </p:nvSpPr>
        <p:spPr>
          <a:xfrm>
            <a:off x="7477125" y="6414343"/>
            <a:ext cx="9525" cy="1021259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838200" y="6566743"/>
            <a:ext cx="571500" cy="36373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b="1" spc="-85" kern="0" dirty="0">
                <a:solidFill>
                  <a:srgbClr val="E5252E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10</a:t>
            </a:r>
            <a:endParaRPr lang="en-US" sz="2850" dirty="0"/>
          </a:p>
        </p:txBody>
      </p:sp>
      <p:sp>
        <p:nvSpPr>
          <p:cNvPr id="49" name="Text 47"/>
          <p:cNvSpPr/>
          <p:nvPr/>
        </p:nvSpPr>
        <p:spPr>
          <a:xfrm>
            <a:off x="1504950" y="6566743"/>
            <a:ext cx="5955125" cy="1333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13" b="1" spc="114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DATA &amp; PROCESS</a:t>
            </a:r>
            <a:endParaRPr lang="en-US" sz="713" dirty="0"/>
          </a:p>
        </p:txBody>
      </p:sp>
      <p:sp>
        <p:nvSpPr>
          <p:cNvPr id="50" name="Text 48"/>
          <p:cNvSpPr/>
          <p:nvPr/>
        </p:nvSpPr>
        <p:spPr>
          <a:xfrm>
            <a:off x="1504950" y="6700093"/>
            <a:ext cx="5955125" cy="2178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8000"/>
              </a:lnSpc>
              <a:buNone/>
            </a:pPr>
            <a:r>
              <a:rPr lang="en-US" sz="1200" b="1" spc="-12" kern="0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Manual data movement between systems</a:t>
            </a:r>
            <a:endParaRPr lang="en-US" sz="1200" dirty="0"/>
          </a:p>
        </p:txBody>
      </p:sp>
      <p:sp>
        <p:nvSpPr>
          <p:cNvPr id="51" name="Text 49"/>
          <p:cNvSpPr/>
          <p:nvPr/>
        </p:nvSpPr>
        <p:spPr>
          <a:xfrm>
            <a:off x="1504950" y="6927503"/>
            <a:ext cx="5955125" cy="39379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6000"/>
              </a:lnSpc>
              <a:buNone/>
            </a:pPr>
            <a:r>
              <a:rPr lang="en-US" sz="96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CSV exports, copy-paste workflows, duplicate entry, shared spreadsheets, or a single person who “just handles the report” are part of daily operations.</a:t>
            </a:r>
            <a:endParaRPr lang="en-US" sz="960" dirty="0"/>
          </a:p>
        </p:txBody>
      </p:sp>
      <p:sp>
        <p:nvSpPr>
          <p:cNvPr id="52" name="Text 50"/>
          <p:cNvSpPr/>
          <p:nvPr/>
        </p:nvSpPr>
        <p:spPr>
          <a:xfrm>
            <a:off x="609600" y="10053638"/>
            <a:ext cx="2636946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CLIENT OPPORTUNITY SCORECARD</a:t>
            </a:r>
            <a:endParaRPr lang="en-US" sz="788" dirty="0"/>
          </a:p>
        </p:txBody>
      </p:sp>
      <p:sp>
        <p:nvSpPr>
          <p:cNvPr id="53" name="Text 51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1A1D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03</a:t>
            </a:r>
            <a:endParaRPr lang="en-US" sz="7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609600" y="595313"/>
            <a:ext cx="57150" cy="5715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Text 2"/>
          <p:cNvSpPr/>
          <p:nvPr/>
        </p:nvSpPr>
        <p:spPr>
          <a:xfrm>
            <a:off x="781050" y="571500"/>
            <a:ext cx="19212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58" kern="0" dirty="0">
                <a:solidFill>
                  <a:srgbClr val="0A0B10">
                    <a:alpha val="4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04 · THE WORKSHEET</a:t>
            </a:r>
            <a:endParaRPr lang="en-US" sz="788" dirty="0"/>
          </a:p>
        </p:txBody>
      </p:sp>
      <p:sp>
        <p:nvSpPr>
          <p:cNvPr id="5" name="Text 3"/>
          <p:cNvSpPr/>
          <p:nvPr/>
        </p:nvSpPr>
        <p:spPr>
          <a:xfrm>
            <a:off x="609600" y="923925"/>
            <a:ext cx="3289054" cy="4000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0" b="1" spc="-71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Score your </a:t>
            </a:r>
            <a:pPr algn="l" indent="0" marL="0">
              <a:lnSpc>
                <a:spcPct val="100000"/>
              </a:lnSpc>
              <a:buNone/>
            </a:pPr>
            <a:r>
              <a:rPr lang="en-US" sz="2850" b="1" spc="-71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book.</a:t>
            </a:r>
            <a:endParaRPr lang="en-US" sz="2850" dirty="0"/>
          </a:p>
        </p:txBody>
      </p:sp>
      <p:sp>
        <p:nvSpPr>
          <p:cNvPr id="6" name="Text 4"/>
          <p:cNvSpPr/>
          <p:nvPr/>
        </p:nvSpPr>
        <p:spPr>
          <a:xfrm>
            <a:off x="609600" y="1457325"/>
            <a:ext cx="5886450" cy="5738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38" dirty="0">
                <a:solidFill>
                  <a:srgbClr val="0A0B10">
                    <a:alpha val="60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Mark </a:t>
            </a:r>
            <a:pPr algn="l" indent="0" marL="0">
              <a:lnSpc>
                <a:spcPct val="150000"/>
              </a:lnSpc>
              <a:buNone/>
            </a:pPr>
            <a:r>
              <a:rPr lang="en-US" sz="938" b="1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 point for each signal </a:t>
            </a:r>
            <a:pPr algn="l" indent="0" marL="0">
              <a:lnSpc>
                <a:spcPct val="150000"/>
              </a:lnSpc>
              <a:buNone/>
            </a:pPr>
            <a:r>
              <a:rPr lang="en-US" sz="938" dirty="0">
                <a:solidFill>
                  <a:srgbClr val="0A0B10">
                    <a:alpha val="60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you have observed, total the score, and note the recommended action. The first three rows are a worked example — the blank rows are yours to fill in. Columns 1–10 map to the ten signals on the previous pages.</a:t>
            </a:r>
            <a:endParaRPr lang="en-US" sz="938" dirty="0"/>
          </a:p>
        </p:txBody>
      </p:sp>
      <p:sp>
        <p:nvSpPr>
          <p:cNvPr id="7" name="Shape 5"/>
          <p:cNvSpPr/>
          <p:nvPr/>
        </p:nvSpPr>
        <p:spPr>
          <a:xfrm>
            <a:off x="609600" y="2145506"/>
            <a:ext cx="6877050" cy="4657725"/>
          </a:xfrm>
          <a:prstGeom prst="roundRect">
            <a:avLst>
              <a:gd name="adj" fmla="val 2045"/>
            </a:avLst>
          </a:prstGeom>
          <a:solidFill>
            <a:srgbClr val="FFFFFF"/>
          </a:solidFill>
          <a:ln w="9525">
            <a:solidFill>
              <a:srgbClr val="0A0B10">
                <a:alpha val="12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19125" y="2155031"/>
            <a:ext cx="14287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9" name="Shape 7"/>
          <p:cNvSpPr/>
          <p:nvPr/>
        </p:nvSpPr>
        <p:spPr>
          <a:xfrm>
            <a:off x="203835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71525" y="2269331"/>
            <a:ext cx="128587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750" b="1" spc="30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CLIENT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204787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12" name="Shape 10"/>
          <p:cNvSpPr/>
          <p:nvPr/>
        </p:nvSpPr>
        <p:spPr>
          <a:xfrm>
            <a:off x="228600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06692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</a:t>
            </a:r>
            <a:endParaRPr lang="en-US" sz="825" dirty="0"/>
          </a:p>
        </p:txBody>
      </p:sp>
      <p:sp>
        <p:nvSpPr>
          <p:cNvPr id="14" name="Shape 12"/>
          <p:cNvSpPr/>
          <p:nvPr/>
        </p:nvSpPr>
        <p:spPr>
          <a:xfrm>
            <a:off x="229552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15" name="Shape 13"/>
          <p:cNvSpPr/>
          <p:nvPr/>
        </p:nvSpPr>
        <p:spPr>
          <a:xfrm>
            <a:off x="253365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31457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2</a:t>
            </a:r>
            <a:endParaRPr lang="en-US" sz="825" dirty="0"/>
          </a:p>
        </p:txBody>
      </p:sp>
      <p:sp>
        <p:nvSpPr>
          <p:cNvPr id="17" name="Shape 15"/>
          <p:cNvSpPr/>
          <p:nvPr/>
        </p:nvSpPr>
        <p:spPr>
          <a:xfrm>
            <a:off x="254317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18" name="Shape 16"/>
          <p:cNvSpPr/>
          <p:nvPr/>
        </p:nvSpPr>
        <p:spPr>
          <a:xfrm>
            <a:off x="278130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56222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3</a:t>
            </a:r>
            <a:endParaRPr lang="en-US" sz="825" dirty="0"/>
          </a:p>
        </p:txBody>
      </p:sp>
      <p:sp>
        <p:nvSpPr>
          <p:cNvPr id="20" name="Shape 18"/>
          <p:cNvSpPr/>
          <p:nvPr/>
        </p:nvSpPr>
        <p:spPr>
          <a:xfrm>
            <a:off x="279082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21" name="Shape 19"/>
          <p:cNvSpPr/>
          <p:nvPr/>
        </p:nvSpPr>
        <p:spPr>
          <a:xfrm>
            <a:off x="302895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280987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4</a:t>
            </a:r>
            <a:endParaRPr lang="en-US" sz="825" dirty="0"/>
          </a:p>
        </p:txBody>
      </p:sp>
      <p:sp>
        <p:nvSpPr>
          <p:cNvPr id="23" name="Shape 21"/>
          <p:cNvSpPr/>
          <p:nvPr/>
        </p:nvSpPr>
        <p:spPr>
          <a:xfrm>
            <a:off x="303847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24" name="Shape 22"/>
          <p:cNvSpPr/>
          <p:nvPr/>
        </p:nvSpPr>
        <p:spPr>
          <a:xfrm>
            <a:off x="327660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305752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5</a:t>
            </a:r>
            <a:endParaRPr lang="en-US" sz="825" dirty="0"/>
          </a:p>
        </p:txBody>
      </p:sp>
      <p:sp>
        <p:nvSpPr>
          <p:cNvPr id="26" name="Shape 24"/>
          <p:cNvSpPr/>
          <p:nvPr/>
        </p:nvSpPr>
        <p:spPr>
          <a:xfrm>
            <a:off x="328612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27" name="Shape 25"/>
          <p:cNvSpPr/>
          <p:nvPr/>
        </p:nvSpPr>
        <p:spPr>
          <a:xfrm>
            <a:off x="352425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330517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6</a:t>
            </a:r>
            <a:endParaRPr lang="en-US" sz="825" dirty="0"/>
          </a:p>
        </p:txBody>
      </p:sp>
      <p:sp>
        <p:nvSpPr>
          <p:cNvPr id="29" name="Shape 27"/>
          <p:cNvSpPr/>
          <p:nvPr/>
        </p:nvSpPr>
        <p:spPr>
          <a:xfrm>
            <a:off x="353377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30" name="Shape 28"/>
          <p:cNvSpPr/>
          <p:nvPr/>
        </p:nvSpPr>
        <p:spPr>
          <a:xfrm>
            <a:off x="377190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355282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7</a:t>
            </a:r>
            <a:endParaRPr lang="en-US" sz="825" dirty="0"/>
          </a:p>
        </p:txBody>
      </p:sp>
      <p:sp>
        <p:nvSpPr>
          <p:cNvPr id="32" name="Shape 30"/>
          <p:cNvSpPr/>
          <p:nvPr/>
        </p:nvSpPr>
        <p:spPr>
          <a:xfrm>
            <a:off x="378142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33" name="Shape 31"/>
          <p:cNvSpPr/>
          <p:nvPr/>
        </p:nvSpPr>
        <p:spPr>
          <a:xfrm>
            <a:off x="401955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380047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8</a:t>
            </a:r>
            <a:endParaRPr lang="en-US" sz="825" dirty="0"/>
          </a:p>
        </p:txBody>
      </p:sp>
      <p:sp>
        <p:nvSpPr>
          <p:cNvPr id="35" name="Shape 33"/>
          <p:cNvSpPr/>
          <p:nvPr/>
        </p:nvSpPr>
        <p:spPr>
          <a:xfrm>
            <a:off x="4029075" y="2155031"/>
            <a:ext cx="24765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36" name="Shape 34"/>
          <p:cNvSpPr/>
          <p:nvPr/>
        </p:nvSpPr>
        <p:spPr>
          <a:xfrm>
            <a:off x="4267200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4048125" y="2269331"/>
            <a:ext cx="2000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9</a:t>
            </a:r>
            <a:endParaRPr lang="en-US" sz="825" dirty="0"/>
          </a:p>
        </p:txBody>
      </p:sp>
      <p:sp>
        <p:nvSpPr>
          <p:cNvPr id="38" name="Shape 36"/>
          <p:cNvSpPr/>
          <p:nvPr/>
        </p:nvSpPr>
        <p:spPr>
          <a:xfrm>
            <a:off x="4276725" y="2155031"/>
            <a:ext cx="258068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39" name="Shape 37"/>
          <p:cNvSpPr/>
          <p:nvPr/>
        </p:nvSpPr>
        <p:spPr>
          <a:xfrm>
            <a:off x="4525268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4295775" y="2269331"/>
            <a:ext cx="210443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825" b="1" spc="33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10</a:t>
            </a:r>
            <a:endParaRPr lang="en-US" sz="825" dirty="0"/>
          </a:p>
        </p:txBody>
      </p:sp>
      <p:sp>
        <p:nvSpPr>
          <p:cNvPr id="41" name="Shape 39"/>
          <p:cNvSpPr/>
          <p:nvPr/>
        </p:nvSpPr>
        <p:spPr>
          <a:xfrm>
            <a:off x="4534793" y="2155031"/>
            <a:ext cx="495300" cy="438150"/>
          </a:xfrm>
          <a:prstGeom prst="rect">
            <a:avLst/>
          </a:prstGeom>
          <a:solidFill>
            <a:srgbClr val="0A1A4D"/>
          </a:solidFill>
          <a:ln/>
        </p:spPr>
      </p:sp>
      <p:sp>
        <p:nvSpPr>
          <p:cNvPr id="42" name="Shape 40"/>
          <p:cNvSpPr/>
          <p:nvPr/>
        </p:nvSpPr>
        <p:spPr>
          <a:xfrm>
            <a:off x="5020568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4553843" y="2269331"/>
            <a:ext cx="44767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spc="30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SCORE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5030093" y="2155031"/>
            <a:ext cx="156597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45" name="Shape 43"/>
          <p:cNvSpPr/>
          <p:nvPr/>
        </p:nvSpPr>
        <p:spPr>
          <a:xfrm>
            <a:off x="6586538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5163443" y="2269331"/>
            <a:ext cx="144214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750" b="1" spc="30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RECOMMENDED NEXT ACTION</a:t>
            </a:r>
            <a:endParaRPr lang="en-US" sz="750" dirty="0"/>
          </a:p>
        </p:txBody>
      </p:sp>
      <p:sp>
        <p:nvSpPr>
          <p:cNvPr id="47" name="Shape 45"/>
          <p:cNvSpPr/>
          <p:nvPr/>
        </p:nvSpPr>
        <p:spPr>
          <a:xfrm>
            <a:off x="6596063" y="2155031"/>
            <a:ext cx="876300" cy="438150"/>
          </a:xfrm>
          <a:prstGeom prst="rect">
            <a:avLst/>
          </a:prstGeom>
          <a:solidFill>
            <a:srgbClr val="0A0B10"/>
          </a:solidFill>
          <a:ln/>
        </p:spPr>
      </p:sp>
      <p:sp>
        <p:nvSpPr>
          <p:cNvPr id="48" name="Shape 46"/>
          <p:cNvSpPr/>
          <p:nvPr/>
        </p:nvSpPr>
        <p:spPr>
          <a:xfrm>
            <a:off x="7462838" y="2155031"/>
            <a:ext cx="9525" cy="438150"/>
          </a:xfrm>
          <a:prstGeom prst="rect">
            <a:avLst/>
          </a:prstGeom>
          <a:solidFill>
            <a:srgbClr val="FFFFFF">
              <a:alpha val="8000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6710363" y="2269331"/>
            <a:ext cx="771525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l" indent="0" marL="0">
              <a:buNone/>
            </a:pPr>
            <a:r>
              <a:rPr lang="en-US" sz="750" b="1" spc="30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OWNER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619125" y="310276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1" name="Shape 49"/>
          <p:cNvSpPr/>
          <p:nvPr/>
        </p:nvSpPr>
        <p:spPr>
          <a:xfrm>
            <a:off x="203835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752475" y="2707481"/>
            <a:ext cx="123348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13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Riverside Manufacturing</a:t>
            </a:r>
            <a:endParaRPr lang="en-US" sz="1013" dirty="0"/>
          </a:p>
        </p:txBody>
      </p:sp>
      <p:sp>
        <p:nvSpPr>
          <p:cNvPr id="53" name="Shape 51"/>
          <p:cNvSpPr/>
          <p:nvPr/>
        </p:nvSpPr>
        <p:spPr>
          <a:xfrm>
            <a:off x="204787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228600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207645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204787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57" name="Shape 55"/>
          <p:cNvSpPr/>
          <p:nvPr/>
        </p:nvSpPr>
        <p:spPr>
          <a:xfrm>
            <a:off x="229552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253365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232410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229552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254317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62" name="Shape 60"/>
          <p:cNvSpPr/>
          <p:nvPr/>
        </p:nvSpPr>
        <p:spPr>
          <a:xfrm>
            <a:off x="278130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63" name="Shape 61"/>
          <p:cNvSpPr/>
          <p:nvPr/>
        </p:nvSpPr>
        <p:spPr>
          <a:xfrm>
            <a:off x="2571750" y="275510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279082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302895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66" name="Shape 64"/>
          <p:cNvSpPr/>
          <p:nvPr/>
        </p:nvSpPr>
        <p:spPr>
          <a:xfrm>
            <a:off x="281940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279082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68" name="Shape 66"/>
          <p:cNvSpPr/>
          <p:nvPr/>
        </p:nvSpPr>
        <p:spPr>
          <a:xfrm>
            <a:off x="303847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69" name="Shape 67"/>
          <p:cNvSpPr/>
          <p:nvPr/>
        </p:nvSpPr>
        <p:spPr>
          <a:xfrm>
            <a:off x="327660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70" name="Shape 68"/>
          <p:cNvSpPr/>
          <p:nvPr/>
        </p:nvSpPr>
        <p:spPr>
          <a:xfrm>
            <a:off x="3067050" y="275510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328612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72" name="Shape 70"/>
          <p:cNvSpPr/>
          <p:nvPr/>
        </p:nvSpPr>
        <p:spPr>
          <a:xfrm>
            <a:off x="352425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73" name="Shape 71"/>
          <p:cNvSpPr/>
          <p:nvPr/>
        </p:nvSpPr>
        <p:spPr>
          <a:xfrm>
            <a:off x="331470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328612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75" name="Shape 73"/>
          <p:cNvSpPr/>
          <p:nvPr/>
        </p:nvSpPr>
        <p:spPr>
          <a:xfrm>
            <a:off x="353377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76" name="Shape 74"/>
          <p:cNvSpPr/>
          <p:nvPr/>
        </p:nvSpPr>
        <p:spPr>
          <a:xfrm>
            <a:off x="377190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77" name="Shape 75"/>
          <p:cNvSpPr/>
          <p:nvPr/>
        </p:nvSpPr>
        <p:spPr>
          <a:xfrm>
            <a:off x="356235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353377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79" name="Shape 77"/>
          <p:cNvSpPr/>
          <p:nvPr/>
        </p:nvSpPr>
        <p:spPr>
          <a:xfrm>
            <a:off x="378142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0" name="Shape 78"/>
          <p:cNvSpPr/>
          <p:nvPr/>
        </p:nvSpPr>
        <p:spPr>
          <a:xfrm>
            <a:off x="401955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1" name="Shape 79"/>
          <p:cNvSpPr/>
          <p:nvPr/>
        </p:nvSpPr>
        <p:spPr>
          <a:xfrm>
            <a:off x="3810000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3781425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83" name="Shape 81"/>
          <p:cNvSpPr/>
          <p:nvPr/>
        </p:nvSpPr>
        <p:spPr>
          <a:xfrm>
            <a:off x="4029075" y="31027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4" name="Shape 82"/>
          <p:cNvSpPr/>
          <p:nvPr/>
        </p:nvSpPr>
        <p:spPr>
          <a:xfrm>
            <a:off x="4267200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5" name="Shape 83"/>
          <p:cNvSpPr/>
          <p:nvPr/>
        </p:nvSpPr>
        <p:spPr>
          <a:xfrm>
            <a:off x="4057650" y="275510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4276725" y="310276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7" name="Shape 85"/>
          <p:cNvSpPr/>
          <p:nvPr/>
        </p:nvSpPr>
        <p:spPr>
          <a:xfrm>
            <a:off x="4525268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8" name="Shape 86"/>
          <p:cNvSpPr/>
          <p:nvPr/>
        </p:nvSpPr>
        <p:spPr>
          <a:xfrm>
            <a:off x="4310509" y="275510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281934" y="276463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90" name="Shape 88"/>
          <p:cNvSpPr/>
          <p:nvPr/>
        </p:nvSpPr>
        <p:spPr>
          <a:xfrm>
            <a:off x="4534793" y="2593181"/>
            <a:ext cx="495300" cy="519113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91" name="Shape 89"/>
          <p:cNvSpPr/>
          <p:nvPr/>
        </p:nvSpPr>
        <p:spPr>
          <a:xfrm>
            <a:off x="4534793" y="310276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2" name="Shape 90"/>
          <p:cNvSpPr/>
          <p:nvPr/>
        </p:nvSpPr>
        <p:spPr>
          <a:xfrm>
            <a:off x="5020568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3" name="Text 91"/>
          <p:cNvSpPr/>
          <p:nvPr/>
        </p:nvSpPr>
        <p:spPr>
          <a:xfrm>
            <a:off x="4676477" y="2697956"/>
            <a:ext cx="211782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0" b="1" spc="-33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7</a:t>
            </a:r>
            <a:endParaRPr lang="en-US" sz="1650" dirty="0"/>
          </a:p>
        </p:txBody>
      </p:sp>
      <p:sp>
        <p:nvSpPr>
          <p:cNvPr id="94" name="Shape 92"/>
          <p:cNvSpPr/>
          <p:nvPr/>
        </p:nvSpPr>
        <p:spPr>
          <a:xfrm>
            <a:off x="5030093" y="310276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5" name="Shape 93"/>
          <p:cNvSpPr/>
          <p:nvPr/>
        </p:nvSpPr>
        <p:spPr>
          <a:xfrm>
            <a:off x="6586538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96" name="Shape 94"/>
          <p:cNvSpPr/>
          <p:nvPr/>
        </p:nvSpPr>
        <p:spPr>
          <a:xfrm>
            <a:off x="5034855" y="2677120"/>
            <a:ext cx="1556445" cy="346472"/>
          </a:xfrm>
          <a:prstGeom prst="roundRect">
            <a:avLst>
              <a:gd name="adj" fmla="val 50000"/>
            </a:avLst>
          </a:prstGeom>
          <a:solidFill>
            <a:srgbClr val="1B5BFF">
              <a:alpha val="12000"/>
            </a:srgbClr>
          </a:solidFill>
          <a:ln/>
        </p:spPr>
      </p:sp>
      <p:sp>
        <p:nvSpPr>
          <p:cNvPr id="97" name="Shape 95"/>
          <p:cNvSpPr/>
          <p:nvPr/>
        </p:nvSpPr>
        <p:spPr>
          <a:xfrm>
            <a:off x="5130105" y="2817019"/>
            <a:ext cx="66675" cy="66675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98" name="Text 96"/>
          <p:cNvSpPr/>
          <p:nvPr/>
        </p:nvSpPr>
        <p:spPr>
          <a:xfrm>
            <a:off x="5405438" y="2724745"/>
            <a:ext cx="1024830" cy="2780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825" b="1" spc="17" kern="0" dirty="0">
                <a:solidFill>
                  <a:srgbClr val="1B5B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Prioritize intro this week</a:t>
            </a:r>
            <a:endParaRPr lang="en-US" sz="825" dirty="0"/>
          </a:p>
        </p:txBody>
      </p:sp>
      <p:sp>
        <p:nvSpPr>
          <p:cNvPr id="99" name="Shape 97"/>
          <p:cNvSpPr/>
          <p:nvPr/>
        </p:nvSpPr>
        <p:spPr>
          <a:xfrm>
            <a:off x="6596063" y="310276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0" name="Shape 98"/>
          <p:cNvSpPr/>
          <p:nvPr/>
        </p:nvSpPr>
        <p:spPr>
          <a:xfrm>
            <a:off x="7462838" y="2593181"/>
            <a:ext cx="9525" cy="519113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1" name="Text 99"/>
          <p:cNvSpPr/>
          <p:nvPr/>
        </p:nvSpPr>
        <p:spPr>
          <a:xfrm>
            <a:off x="6715125" y="2769394"/>
            <a:ext cx="7143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Maria</a:t>
            </a:r>
            <a:endParaRPr lang="en-US" sz="975" dirty="0"/>
          </a:p>
        </p:txBody>
      </p:sp>
      <p:sp>
        <p:nvSpPr>
          <p:cNvPr id="102" name="Shape 100"/>
          <p:cNvSpPr/>
          <p:nvPr/>
        </p:nvSpPr>
        <p:spPr>
          <a:xfrm>
            <a:off x="619125" y="3112294"/>
            <a:ext cx="14287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03" name="Shape 101"/>
          <p:cNvSpPr/>
          <p:nvPr/>
        </p:nvSpPr>
        <p:spPr>
          <a:xfrm>
            <a:off x="619125" y="3626644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4" name="Shape 102"/>
          <p:cNvSpPr/>
          <p:nvPr/>
        </p:nvSpPr>
        <p:spPr>
          <a:xfrm>
            <a:off x="203835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5" name="Text 103"/>
          <p:cNvSpPr/>
          <p:nvPr/>
        </p:nvSpPr>
        <p:spPr>
          <a:xfrm>
            <a:off x="752475" y="3231356"/>
            <a:ext cx="123348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13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Northwind Logistics</a:t>
            </a:r>
            <a:endParaRPr lang="en-US" sz="1013" dirty="0"/>
          </a:p>
        </p:txBody>
      </p:sp>
      <p:sp>
        <p:nvSpPr>
          <p:cNvPr id="106" name="Shape 104"/>
          <p:cNvSpPr/>
          <p:nvPr/>
        </p:nvSpPr>
        <p:spPr>
          <a:xfrm>
            <a:off x="204787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07" name="Shape 105"/>
          <p:cNvSpPr/>
          <p:nvPr/>
        </p:nvSpPr>
        <p:spPr>
          <a:xfrm>
            <a:off x="204787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8" name="Shape 106"/>
          <p:cNvSpPr/>
          <p:nvPr/>
        </p:nvSpPr>
        <p:spPr>
          <a:xfrm>
            <a:off x="228600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9" name="Shape 107"/>
          <p:cNvSpPr/>
          <p:nvPr/>
        </p:nvSpPr>
        <p:spPr>
          <a:xfrm>
            <a:off x="2076450" y="3278981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229552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11" name="Shape 109"/>
          <p:cNvSpPr/>
          <p:nvPr/>
        </p:nvSpPr>
        <p:spPr>
          <a:xfrm>
            <a:off x="229552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12" name="Shape 110"/>
          <p:cNvSpPr/>
          <p:nvPr/>
        </p:nvSpPr>
        <p:spPr>
          <a:xfrm>
            <a:off x="253365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13" name="Shape 111"/>
          <p:cNvSpPr/>
          <p:nvPr/>
        </p:nvSpPr>
        <p:spPr>
          <a:xfrm>
            <a:off x="2324100" y="3278981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2295525" y="3288506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15" name="Shape 113"/>
          <p:cNvSpPr/>
          <p:nvPr/>
        </p:nvSpPr>
        <p:spPr>
          <a:xfrm>
            <a:off x="254317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16" name="Shape 114"/>
          <p:cNvSpPr/>
          <p:nvPr/>
        </p:nvSpPr>
        <p:spPr>
          <a:xfrm>
            <a:off x="254317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17" name="Shape 115"/>
          <p:cNvSpPr/>
          <p:nvPr/>
        </p:nvSpPr>
        <p:spPr>
          <a:xfrm>
            <a:off x="278130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18" name="Shape 116"/>
          <p:cNvSpPr/>
          <p:nvPr/>
        </p:nvSpPr>
        <p:spPr>
          <a:xfrm>
            <a:off x="2571750" y="3278981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2543175" y="3288506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20" name="Shape 118"/>
          <p:cNvSpPr/>
          <p:nvPr/>
        </p:nvSpPr>
        <p:spPr>
          <a:xfrm>
            <a:off x="279082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21" name="Shape 119"/>
          <p:cNvSpPr/>
          <p:nvPr/>
        </p:nvSpPr>
        <p:spPr>
          <a:xfrm>
            <a:off x="279082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2" name="Shape 120"/>
          <p:cNvSpPr/>
          <p:nvPr/>
        </p:nvSpPr>
        <p:spPr>
          <a:xfrm>
            <a:off x="302895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3" name="Shape 121"/>
          <p:cNvSpPr/>
          <p:nvPr/>
        </p:nvSpPr>
        <p:spPr>
          <a:xfrm>
            <a:off x="2819400" y="3278981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24" name="Text 122"/>
          <p:cNvSpPr/>
          <p:nvPr/>
        </p:nvSpPr>
        <p:spPr>
          <a:xfrm>
            <a:off x="2790825" y="3288506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25" name="Shape 123"/>
          <p:cNvSpPr/>
          <p:nvPr/>
        </p:nvSpPr>
        <p:spPr>
          <a:xfrm>
            <a:off x="303847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26" name="Shape 124"/>
          <p:cNvSpPr/>
          <p:nvPr/>
        </p:nvSpPr>
        <p:spPr>
          <a:xfrm>
            <a:off x="303847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7" name="Shape 125"/>
          <p:cNvSpPr/>
          <p:nvPr/>
        </p:nvSpPr>
        <p:spPr>
          <a:xfrm>
            <a:off x="327660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8" name="Shape 126"/>
          <p:cNvSpPr/>
          <p:nvPr/>
        </p:nvSpPr>
        <p:spPr>
          <a:xfrm>
            <a:off x="3067050" y="3278981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328612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30" name="Shape 128"/>
          <p:cNvSpPr/>
          <p:nvPr/>
        </p:nvSpPr>
        <p:spPr>
          <a:xfrm>
            <a:off x="328612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1" name="Shape 129"/>
          <p:cNvSpPr/>
          <p:nvPr/>
        </p:nvSpPr>
        <p:spPr>
          <a:xfrm>
            <a:off x="352425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2" name="Shape 130"/>
          <p:cNvSpPr/>
          <p:nvPr/>
        </p:nvSpPr>
        <p:spPr>
          <a:xfrm>
            <a:off x="3314700" y="3278981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33" name="Shape 131"/>
          <p:cNvSpPr/>
          <p:nvPr/>
        </p:nvSpPr>
        <p:spPr>
          <a:xfrm>
            <a:off x="353377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34" name="Shape 132"/>
          <p:cNvSpPr/>
          <p:nvPr/>
        </p:nvSpPr>
        <p:spPr>
          <a:xfrm>
            <a:off x="353377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5" name="Shape 133"/>
          <p:cNvSpPr/>
          <p:nvPr/>
        </p:nvSpPr>
        <p:spPr>
          <a:xfrm>
            <a:off x="377190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6" name="Shape 134"/>
          <p:cNvSpPr/>
          <p:nvPr/>
        </p:nvSpPr>
        <p:spPr>
          <a:xfrm>
            <a:off x="3562350" y="3278981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37" name="Shape 135"/>
          <p:cNvSpPr/>
          <p:nvPr/>
        </p:nvSpPr>
        <p:spPr>
          <a:xfrm>
            <a:off x="378142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38" name="Shape 136"/>
          <p:cNvSpPr/>
          <p:nvPr/>
        </p:nvSpPr>
        <p:spPr>
          <a:xfrm>
            <a:off x="378142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39" name="Shape 137"/>
          <p:cNvSpPr/>
          <p:nvPr/>
        </p:nvSpPr>
        <p:spPr>
          <a:xfrm>
            <a:off x="401955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0" name="Shape 138"/>
          <p:cNvSpPr/>
          <p:nvPr/>
        </p:nvSpPr>
        <p:spPr>
          <a:xfrm>
            <a:off x="3810000" y="3278981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41" name="Text 139"/>
          <p:cNvSpPr/>
          <p:nvPr/>
        </p:nvSpPr>
        <p:spPr>
          <a:xfrm>
            <a:off x="3781425" y="3288506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42" name="Shape 140"/>
          <p:cNvSpPr/>
          <p:nvPr/>
        </p:nvSpPr>
        <p:spPr>
          <a:xfrm>
            <a:off x="4029075" y="3112294"/>
            <a:ext cx="24765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43" name="Shape 141"/>
          <p:cNvSpPr/>
          <p:nvPr/>
        </p:nvSpPr>
        <p:spPr>
          <a:xfrm>
            <a:off x="4029075" y="3626644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4" name="Shape 142"/>
          <p:cNvSpPr/>
          <p:nvPr/>
        </p:nvSpPr>
        <p:spPr>
          <a:xfrm>
            <a:off x="4267200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5" name="Shape 143"/>
          <p:cNvSpPr/>
          <p:nvPr/>
        </p:nvSpPr>
        <p:spPr>
          <a:xfrm>
            <a:off x="4057650" y="3278981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46" name="Shape 144"/>
          <p:cNvSpPr/>
          <p:nvPr/>
        </p:nvSpPr>
        <p:spPr>
          <a:xfrm>
            <a:off x="4276725" y="3112294"/>
            <a:ext cx="258068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47" name="Shape 145"/>
          <p:cNvSpPr/>
          <p:nvPr/>
        </p:nvSpPr>
        <p:spPr>
          <a:xfrm>
            <a:off x="4276725" y="3626644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8" name="Shape 146"/>
          <p:cNvSpPr/>
          <p:nvPr/>
        </p:nvSpPr>
        <p:spPr>
          <a:xfrm>
            <a:off x="4525268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9" name="Shape 147"/>
          <p:cNvSpPr/>
          <p:nvPr/>
        </p:nvSpPr>
        <p:spPr>
          <a:xfrm>
            <a:off x="4310509" y="3278981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50" name="Text 148"/>
          <p:cNvSpPr/>
          <p:nvPr/>
        </p:nvSpPr>
        <p:spPr>
          <a:xfrm>
            <a:off x="4281934" y="3288506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51" name="Shape 149"/>
          <p:cNvSpPr/>
          <p:nvPr/>
        </p:nvSpPr>
        <p:spPr>
          <a:xfrm>
            <a:off x="4534793" y="3112294"/>
            <a:ext cx="495300" cy="523875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152" name="Shape 150"/>
          <p:cNvSpPr/>
          <p:nvPr/>
        </p:nvSpPr>
        <p:spPr>
          <a:xfrm>
            <a:off x="4534793" y="3626644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3" name="Shape 151"/>
          <p:cNvSpPr/>
          <p:nvPr/>
        </p:nvSpPr>
        <p:spPr>
          <a:xfrm>
            <a:off x="5020568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4" name="Text 152"/>
          <p:cNvSpPr/>
          <p:nvPr/>
        </p:nvSpPr>
        <p:spPr>
          <a:xfrm>
            <a:off x="4676477" y="3221831"/>
            <a:ext cx="211782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0" b="1" spc="-33" kern="0" dirty="0">
                <a:solidFill>
                  <a:srgbClr val="F26A1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5</a:t>
            </a:r>
            <a:endParaRPr lang="en-US" sz="1650" dirty="0"/>
          </a:p>
        </p:txBody>
      </p:sp>
      <p:sp>
        <p:nvSpPr>
          <p:cNvPr id="155" name="Shape 153"/>
          <p:cNvSpPr/>
          <p:nvPr/>
        </p:nvSpPr>
        <p:spPr>
          <a:xfrm>
            <a:off x="5030093" y="3112294"/>
            <a:ext cx="156597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56" name="Shape 154"/>
          <p:cNvSpPr/>
          <p:nvPr/>
        </p:nvSpPr>
        <p:spPr>
          <a:xfrm>
            <a:off x="5030093" y="3626644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7" name="Shape 155"/>
          <p:cNvSpPr/>
          <p:nvPr/>
        </p:nvSpPr>
        <p:spPr>
          <a:xfrm>
            <a:off x="6586538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8" name="Shape 156"/>
          <p:cNvSpPr/>
          <p:nvPr/>
        </p:nvSpPr>
        <p:spPr>
          <a:xfrm>
            <a:off x="5048101" y="3268117"/>
            <a:ext cx="1529804" cy="220861"/>
          </a:xfrm>
          <a:prstGeom prst="roundRect">
            <a:avLst>
              <a:gd name="adj" fmla="val 50000"/>
            </a:avLst>
          </a:prstGeom>
          <a:solidFill>
            <a:srgbClr val="F26A1F">
              <a:alpha val="12000"/>
            </a:srgbClr>
          </a:solidFill>
          <a:ln/>
        </p:spPr>
      </p:sp>
      <p:sp>
        <p:nvSpPr>
          <p:cNvPr id="159" name="Shape 157"/>
          <p:cNvSpPr/>
          <p:nvPr/>
        </p:nvSpPr>
        <p:spPr>
          <a:xfrm>
            <a:off x="5143351" y="3345210"/>
            <a:ext cx="66675" cy="66675"/>
          </a:xfrm>
          <a:prstGeom prst="ellipse">
            <a:avLst/>
          </a:prstGeom>
          <a:solidFill>
            <a:srgbClr val="F26A1F"/>
          </a:solidFill>
          <a:ln/>
        </p:spPr>
      </p:sp>
      <p:sp>
        <p:nvSpPr>
          <p:cNvPr id="160" name="Text 158"/>
          <p:cNvSpPr/>
          <p:nvPr/>
        </p:nvSpPr>
        <p:spPr>
          <a:xfrm>
            <a:off x="5276701" y="3315742"/>
            <a:ext cx="128215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825" b="1" spc="17" kern="0" dirty="0">
                <a:solidFill>
                  <a:srgbClr val="F26A1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Review for partner intro</a:t>
            </a:r>
            <a:endParaRPr lang="en-US" sz="825" dirty="0"/>
          </a:p>
        </p:txBody>
      </p:sp>
      <p:sp>
        <p:nvSpPr>
          <p:cNvPr id="161" name="Shape 159"/>
          <p:cNvSpPr/>
          <p:nvPr/>
        </p:nvSpPr>
        <p:spPr>
          <a:xfrm>
            <a:off x="6596063" y="3112294"/>
            <a:ext cx="876300" cy="523875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162" name="Shape 160"/>
          <p:cNvSpPr/>
          <p:nvPr/>
        </p:nvSpPr>
        <p:spPr>
          <a:xfrm>
            <a:off x="6596063" y="3626644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63" name="Shape 161"/>
          <p:cNvSpPr/>
          <p:nvPr/>
        </p:nvSpPr>
        <p:spPr>
          <a:xfrm>
            <a:off x="7462838" y="3112294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64" name="Text 162"/>
          <p:cNvSpPr/>
          <p:nvPr/>
        </p:nvSpPr>
        <p:spPr>
          <a:xfrm>
            <a:off x="6715125" y="3293269"/>
            <a:ext cx="7143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Devin</a:t>
            </a:r>
            <a:endParaRPr lang="en-US" sz="975" dirty="0"/>
          </a:p>
        </p:txBody>
      </p:sp>
      <p:sp>
        <p:nvSpPr>
          <p:cNvPr id="165" name="Shape 163"/>
          <p:cNvSpPr/>
          <p:nvPr/>
        </p:nvSpPr>
        <p:spPr>
          <a:xfrm>
            <a:off x="619125" y="415051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66" name="Shape 164"/>
          <p:cNvSpPr/>
          <p:nvPr/>
        </p:nvSpPr>
        <p:spPr>
          <a:xfrm>
            <a:off x="203835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67" name="Text 165"/>
          <p:cNvSpPr/>
          <p:nvPr/>
        </p:nvSpPr>
        <p:spPr>
          <a:xfrm>
            <a:off x="752475" y="3755231"/>
            <a:ext cx="1233488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13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Harbor Community Co-op</a:t>
            </a:r>
            <a:endParaRPr lang="en-US" sz="1013" dirty="0"/>
          </a:p>
        </p:txBody>
      </p:sp>
      <p:sp>
        <p:nvSpPr>
          <p:cNvPr id="168" name="Shape 166"/>
          <p:cNvSpPr/>
          <p:nvPr/>
        </p:nvSpPr>
        <p:spPr>
          <a:xfrm>
            <a:off x="204787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69" name="Shape 167"/>
          <p:cNvSpPr/>
          <p:nvPr/>
        </p:nvSpPr>
        <p:spPr>
          <a:xfrm>
            <a:off x="228600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0" name="Shape 168"/>
          <p:cNvSpPr/>
          <p:nvPr/>
        </p:nvSpPr>
        <p:spPr>
          <a:xfrm>
            <a:off x="207645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71" name="Shape 169"/>
          <p:cNvSpPr/>
          <p:nvPr/>
        </p:nvSpPr>
        <p:spPr>
          <a:xfrm>
            <a:off x="229552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2" name="Shape 170"/>
          <p:cNvSpPr/>
          <p:nvPr/>
        </p:nvSpPr>
        <p:spPr>
          <a:xfrm>
            <a:off x="253365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3" name="Shape 171"/>
          <p:cNvSpPr/>
          <p:nvPr/>
        </p:nvSpPr>
        <p:spPr>
          <a:xfrm>
            <a:off x="232410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74" name="Shape 172"/>
          <p:cNvSpPr/>
          <p:nvPr/>
        </p:nvSpPr>
        <p:spPr>
          <a:xfrm>
            <a:off x="254317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5" name="Shape 173"/>
          <p:cNvSpPr/>
          <p:nvPr/>
        </p:nvSpPr>
        <p:spPr>
          <a:xfrm>
            <a:off x="278130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6" name="Shape 174"/>
          <p:cNvSpPr/>
          <p:nvPr/>
        </p:nvSpPr>
        <p:spPr>
          <a:xfrm>
            <a:off x="257175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77" name="Shape 175"/>
          <p:cNvSpPr/>
          <p:nvPr/>
        </p:nvSpPr>
        <p:spPr>
          <a:xfrm>
            <a:off x="279082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8" name="Shape 176"/>
          <p:cNvSpPr/>
          <p:nvPr/>
        </p:nvSpPr>
        <p:spPr>
          <a:xfrm>
            <a:off x="302895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79" name="Shape 177"/>
          <p:cNvSpPr/>
          <p:nvPr/>
        </p:nvSpPr>
        <p:spPr>
          <a:xfrm>
            <a:off x="2819400" y="380285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80" name="Text 178"/>
          <p:cNvSpPr/>
          <p:nvPr/>
        </p:nvSpPr>
        <p:spPr>
          <a:xfrm>
            <a:off x="2790825" y="381238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81" name="Shape 179"/>
          <p:cNvSpPr/>
          <p:nvPr/>
        </p:nvSpPr>
        <p:spPr>
          <a:xfrm>
            <a:off x="303847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2" name="Shape 180"/>
          <p:cNvSpPr/>
          <p:nvPr/>
        </p:nvSpPr>
        <p:spPr>
          <a:xfrm>
            <a:off x="327660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3" name="Shape 181"/>
          <p:cNvSpPr/>
          <p:nvPr/>
        </p:nvSpPr>
        <p:spPr>
          <a:xfrm>
            <a:off x="306705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84" name="Shape 182"/>
          <p:cNvSpPr/>
          <p:nvPr/>
        </p:nvSpPr>
        <p:spPr>
          <a:xfrm>
            <a:off x="328612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5" name="Shape 183"/>
          <p:cNvSpPr/>
          <p:nvPr/>
        </p:nvSpPr>
        <p:spPr>
          <a:xfrm>
            <a:off x="352425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6" name="Shape 184"/>
          <p:cNvSpPr/>
          <p:nvPr/>
        </p:nvSpPr>
        <p:spPr>
          <a:xfrm>
            <a:off x="331470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87" name="Shape 185"/>
          <p:cNvSpPr/>
          <p:nvPr/>
        </p:nvSpPr>
        <p:spPr>
          <a:xfrm>
            <a:off x="353377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8" name="Shape 186"/>
          <p:cNvSpPr/>
          <p:nvPr/>
        </p:nvSpPr>
        <p:spPr>
          <a:xfrm>
            <a:off x="377190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89" name="Shape 187"/>
          <p:cNvSpPr/>
          <p:nvPr/>
        </p:nvSpPr>
        <p:spPr>
          <a:xfrm>
            <a:off x="356235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90" name="Shape 188"/>
          <p:cNvSpPr/>
          <p:nvPr/>
        </p:nvSpPr>
        <p:spPr>
          <a:xfrm>
            <a:off x="378142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1" name="Shape 189"/>
          <p:cNvSpPr/>
          <p:nvPr/>
        </p:nvSpPr>
        <p:spPr>
          <a:xfrm>
            <a:off x="401955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2" name="Shape 190"/>
          <p:cNvSpPr/>
          <p:nvPr/>
        </p:nvSpPr>
        <p:spPr>
          <a:xfrm>
            <a:off x="3810000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193" name="Shape 191"/>
          <p:cNvSpPr/>
          <p:nvPr/>
        </p:nvSpPr>
        <p:spPr>
          <a:xfrm>
            <a:off x="4029075" y="41505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4" name="Shape 192"/>
          <p:cNvSpPr/>
          <p:nvPr/>
        </p:nvSpPr>
        <p:spPr>
          <a:xfrm>
            <a:off x="4267200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5" name="Shape 193"/>
          <p:cNvSpPr/>
          <p:nvPr/>
        </p:nvSpPr>
        <p:spPr>
          <a:xfrm>
            <a:off x="4057650" y="3802856"/>
            <a:ext cx="190500" cy="190500"/>
          </a:xfrm>
          <a:prstGeom prst="roundRect">
            <a:avLst>
              <a:gd name="adj" fmla="val 25000"/>
            </a:avLst>
          </a:prstGeom>
          <a:solidFill>
            <a:srgbClr val="1B5BFF"/>
          </a:solidFill>
          <a:ln w="9525">
            <a:solidFill>
              <a:srgbClr val="1B5BFF"/>
            </a:solidFill>
            <a:prstDash val="solid"/>
          </a:ln>
        </p:spPr>
      </p:sp>
      <p:sp>
        <p:nvSpPr>
          <p:cNvPr id="196" name="Text 194"/>
          <p:cNvSpPr/>
          <p:nvPr/>
        </p:nvSpPr>
        <p:spPr>
          <a:xfrm>
            <a:off x="4029075" y="3812381"/>
            <a:ext cx="247650" cy="2095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✓</a:t>
            </a:r>
            <a:endParaRPr lang="en-US" sz="900" dirty="0"/>
          </a:p>
        </p:txBody>
      </p:sp>
      <p:sp>
        <p:nvSpPr>
          <p:cNvPr id="197" name="Shape 195"/>
          <p:cNvSpPr/>
          <p:nvPr/>
        </p:nvSpPr>
        <p:spPr>
          <a:xfrm>
            <a:off x="4276725" y="415051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8" name="Shape 196"/>
          <p:cNvSpPr/>
          <p:nvPr/>
        </p:nvSpPr>
        <p:spPr>
          <a:xfrm>
            <a:off x="4525268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99" name="Shape 197"/>
          <p:cNvSpPr/>
          <p:nvPr/>
        </p:nvSpPr>
        <p:spPr>
          <a:xfrm>
            <a:off x="4310509" y="3802856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00" name="Shape 198"/>
          <p:cNvSpPr/>
          <p:nvPr/>
        </p:nvSpPr>
        <p:spPr>
          <a:xfrm>
            <a:off x="4534793" y="3636169"/>
            <a:ext cx="495300" cy="523875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201" name="Shape 199"/>
          <p:cNvSpPr/>
          <p:nvPr/>
        </p:nvSpPr>
        <p:spPr>
          <a:xfrm>
            <a:off x="4534793" y="415051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02" name="Shape 200"/>
          <p:cNvSpPr/>
          <p:nvPr/>
        </p:nvSpPr>
        <p:spPr>
          <a:xfrm>
            <a:off x="5020568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03" name="Text 201"/>
          <p:cNvSpPr/>
          <p:nvPr/>
        </p:nvSpPr>
        <p:spPr>
          <a:xfrm>
            <a:off x="4676477" y="3745706"/>
            <a:ext cx="211782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0" b="1" spc="-33" kern="0" dirty="0">
                <a:solidFill>
                  <a:srgbClr val="1A1D26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2</a:t>
            </a:r>
            <a:endParaRPr lang="en-US" sz="1650" dirty="0"/>
          </a:p>
        </p:txBody>
      </p:sp>
      <p:sp>
        <p:nvSpPr>
          <p:cNvPr id="204" name="Shape 202"/>
          <p:cNvSpPr/>
          <p:nvPr/>
        </p:nvSpPr>
        <p:spPr>
          <a:xfrm>
            <a:off x="5030093" y="415051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05" name="Shape 203"/>
          <p:cNvSpPr/>
          <p:nvPr/>
        </p:nvSpPr>
        <p:spPr>
          <a:xfrm>
            <a:off x="6586538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06" name="Shape 204"/>
          <p:cNvSpPr/>
          <p:nvPr/>
        </p:nvSpPr>
        <p:spPr>
          <a:xfrm>
            <a:off x="5034855" y="3724870"/>
            <a:ext cx="1556445" cy="346472"/>
          </a:xfrm>
          <a:prstGeom prst="roundRect">
            <a:avLst>
              <a:gd name="adj" fmla="val 50000"/>
            </a:avLst>
          </a:prstGeom>
          <a:solidFill>
            <a:srgbClr val="0A0B10">
              <a:alpha val="6000"/>
            </a:srgbClr>
          </a:solidFill>
          <a:ln/>
        </p:spPr>
      </p:sp>
      <p:sp>
        <p:nvSpPr>
          <p:cNvPr id="207" name="Shape 205"/>
          <p:cNvSpPr/>
          <p:nvPr/>
        </p:nvSpPr>
        <p:spPr>
          <a:xfrm>
            <a:off x="5130105" y="3864769"/>
            <a:ext cx="66675" cy="66675"/>
          </a:xfrm>
          <a:prstGeom prst="ellipse">
            <a:avLst/>
          </a:prstGeom>
          <a:solidFill>
            <a:srgbClr val="0A0B10">
              <a:alpha val="55000"/>
            </a:srgbClr>
          </a:solidFill>
          <a:ln/>
        </p:spPr>
      </p:sp>
      <p:sp>
        <p:nvSpPr>
          <p:cNvPr id="208" name="Text 206"/>
          <p:cNvSpPr/>
          <p:nvPr/>
        </p:nvSpPr>
        <p:spPr>
          <a:xfrm>
            <a:off x="5386983" y="3772495"/>
            <a:ext cx="1061591" cy="2780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825" b="1" spc="17" kern="0" dirty="0">
                <a:solidFill>
                  <a:srgbClr val="0A0B10">
                    <a:alpha val="5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Monitor — re-score next QBR</a:t>
            </a:r>
            <a:endParaRPr lang="en-US" sz="825" dirty="0"/>
          </a:p>
        </p:txBody>
      </p:sp>
      <p:sp>
        <p:nvSpPr>
          <p:cNvPr id="209" name="Shape 207"/>
          <p:cNvSpPr/>
          <p:nvPr/>
        </p:nvSpPr>
        <p:spPr>
          <a:xfrm>
            <a:off x="6596063" y="415051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0" name="Shape 208"/>
          <p:cNvSpPr/>
          <p:nvPr/>
        </p:nvSpPr>
        <p:spPr>
          <a:xfrm>
            <a:off x="7462838" y="3636169"/>
            <a:ext cx="9525" cy="52387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1" name="Text 209"/>
          <p:cNvSpPr/>
          <p:nvPr/>
        </p:nvSpPr>
        <p:spPr>
          <a:xfrm>
            <a:off x="6715125" y="3817144"/>
            <a:ext cx="714375" cy="2000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Sam</a:t>
            </a:r>
            <a:endParaRPr lang="en-US" sz="975" dirty="0"/>
          </a:p>
        </p:txBody>
      </p:sp>
      <p:sp>
        <p:nvSpPr>
          <p:cNvPr id="212" name="Shape 210"/>
          <p:cNvSpPr/>
          <p:nvPr/>
        </p:nvSpPr>
        <p:spPr>
          <a:xfrm>
            <a:off x="619125" y="4160044"/>
            <a:ext cx="14287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13" name="Shape 211"/>
          <p:cNvSpPr/>
          <p:nvPr/>
        </p:nvSpPr>
        <p:spPr>
          <a:xfrm>
            <a:off x="619125" y="458866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4" name="Shape 212"/>
          <p:cNvSpPr/>
          <p:nvPr/>
        </p:nvSpPr>
        <p:spPr>
          <a:xfrm>
            <a:off x="203835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5" name="Shape 213"/>
          <p:cNvSpPr/>
          <p:nvPr/>
        </p:nvSpPr>
        <p:spPr>
          <a:xfrm>
            <a:off x="204787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16" name="Shape 214"/>
          <p:cNvSpPr/>
          <p:nvPr/>
        </p:nvSpPr>
        <p:spPr>
          <a:xfrm>
            <a:off x="204787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7" name="Shape 215"/>
          <p:cNvSpPr/>
          <p:nvPr/>
        </p:nvSpPr>
        <p:spPr>
          <a:xfrm>
            <a:off x="228600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18" name="Shape 216"/>
          <p:cNvSpPr/>
          <p:nvPr/>
        </p:nvSpPr>
        <p:spPr>
          <a:xfrm>
            <a:off x="207645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19" name="Shape 217"/>
          <p:cNvSpPr/>
          <p:nvPr/>
        </p:nvSpPr>
        <p:spPr>
          <a:xfrm>
            <a:off x="229552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20" name="Shape 218"/>
          <p:cNvSpPr/>
          <p:nvPr/>
        </p:nvSpPr>
        <p:spPr>
          <a:xfrm>
            <a:off x="229552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1" name="Shape 219"/>
          <p:cNvSpPr/>
          <p:nvPr/>
        </p:nvSpPr>
        <p:spPr>
          <a:xfrm>
            <a:off x="253365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2" name="Shape 220"/>
          <p:cNvSpPr/>
          <p:nvPr/>
        </p:nvSpPr>
        <p:spPr>
          <a:xfrm>
            <a:off x="232410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23" name="Shape 221"/>
          <p:cNvSpPr/>
          <p:nvPr/>
        </p:nvSpPr>
        <p:spPr>
          <a:xfrm>
            <a:off x="254317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24" name="Shape 222"/>
          <p:cNvSpPr/>
          <p:nvPr/>
        </p:nvSpPr>
        <p:spPr>
          <a:xfrm>
            <a:off x="254317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5" name="Shape 223"/>
          <p:cNvSpPr/>
          <p:nvPr/>
        </p:nvSpPr>
        <p:spPr>
          <a:xfrm>
            <a:off x="278130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6" name="Shape 224"/>
          <p:cNvSpPr/>
          <p:nvPr/>
        </p:nvSpPr>
        <p:spPr>
          <a:xfrm>
            <a:off x="257175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27" name="Shape 225"/>
          <p:cNvSpPr/>
          <p:nvPr/>
        </p:nvSpPr>
        <p:spPr>
          <a:xfrm>
            <a:off x="279082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28" name="Shape 226"/>
          <p:cNvSpPr/>
          <p:nvPr/>
        </p:nvSpPr>
        <p:spPr>
          <a:xfrm>
            <a:off x="279082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29" name="Shape 227"/>
          <p:cNvSpPr/>
          <p:nvPr/>
        </p:nvSpPr>
        <p:spPr>
          <a:xfrm>
            <a:off x="302895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30" name="Shape 228"/>
          <p:cNvSpPr/>
          <p:nvPr/>
        </p:nvSpPr>
        <p:spPr>
          <a:xfrm>
            <a:off x="281940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31" name="Shape 229"/>
          <p:cNvSpPr/>
          <p:nvPr/>
        </p:nvSpPr>
        <p:spPr>
          <a:xfrm>
            <a:off x="303847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32" name="Shape 230"/>
          <p:cNvSpPr/>
          <p:nvPr/>
        </p:nvSpPr>
        <p:spPr>
          <a:xfrm>
            <a:off x="303847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33" name="Shape 231"/>
          <p:cNvSpPr/>
          <p:nvPr/>
        </p:nvSpPr>
        <p:spPr>
          <a:xfrm>
            <a:off x="327660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34" name="Shape 232"/>
          <p:cNvSpPr/>
          <p:nvPr/>
        </p:nvSpPr>
        <p:spPr>
          <a:xfrm>
            <a:off x="306705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35" name="Shape 233"/>
          <p:cNvSpPr/>
          <p:nvPr/>
        </p:nvSpPr>
        <p:spPr>
          <a:xfrm>
            <a:off x="328612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36" name="Shape 234"/>
          <p:cNvSpPr/>
          <p:nvPr/>
        </p:nvSpPr>
        <p:spPr>
          <a:xfrm>
            <a:off x="328612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37" name="Shape 235"/>
          <p:cNvSpPr/>
          <p:nvPr/>
        </p:nvSpPr>
        <p:spPr>
          <a:xfrm>
            <a:off x="352425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38" name="Shape 236"/>
          <p:cNvSpPr/>
          <p:nvPr/>
        </p:nvSpPr>
        <p:spPr>
          <a:xfrm>
            <a:off x="331470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39" name="Shape 237"/>
          <p:cNvSpPr/>
          <p:nvPr/>
        </p:nvSpPr>
        <p:spPr>
          <a:xfrm>
            <a:off x="353377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40" name="Shape 238"/>
          <p:cNvSpPr/>
          <p:nvPr/>
        </p:nvSpPr>
        <p:spPr>
          <a:xfrm>
            <a:off x="353377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1" name="Shape 239"/>
          <p:cNvSpPr/>
          <p:nvPr/>
        </p:nvSpPr>
        <p:spPr>
          <a:xfrm>
            <a:off x="377190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2" name="Shape 240"/>
          <p:cNvSpPr/>
          <p:nvPr/>
        </p:nvSpPr>
        <p:spPr>
          <a:xfrm>
            <a:off x="356235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43" name="Shape 241"/>
          <p:cNvSpPr/>
          <p:nvPr/>
        </p:nvSpPr>
        <p:spPr>
          <a:xfrm>
            <a:off x="378142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44" name="Shape 242"/>
          <p:cNvSpPr/>
          <p:nvPr/>
        </p:nvSpPr>
        <p:spPr>
          <a:xfrm>
            <a:off x="378142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5" name="Shape 243"/>
          <p:cNvSpPr/>
          <p:nvPr/>
        </p:nvSpPr>
        <p:spPr>
          <a:xfrm>
            <a:off x="401955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6" name="Shape 244"/>
          <p:cNvSpPr/>
          <p:nvPr/>
        </p:nvSpPr>
        <p:spPr>
          <a:xfrm>
            <a:off x="381000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47" name="Shape 245"/>
          <p:cNvSpPr/>
          <p:nvPr/>
        </p:nvSpPr>
        <p:spPr>
          <a:xfrm>
            <a:off x="4029075" y="41600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48" name="Shape 246"/>
          <p:cNvSpPr/>
          <p:nvPr/>
        </p:nvSpPr>
        <p:spPr>
          <a:xfrm>
            <a:off x="4029075" y="45886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49" name="Shape 247"/>
          <p:cNvSpPr/>
          <p:nvPr/>
        </p:nvSpPr>
        <p:spPr>
          <a:xfrm>
            <a:off x="4267200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0" name="Shape 248"/>
          <p:cNvSpPr/>
          <p:nvPr/>
        </p:nvSpPr>
        <p:spPr>
          <a:xfrm>
            <a:off x="4057650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51" name="Shape 249"/>
          <p:cNvSpPr/>
          <p:nvPr/>
        </p:nvSpPr>
        <p:spPr>
          <a:xfrm>
            <a:off x="4276725" y="4160044"/>
            <a:ext cx="258068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52" name="Shape 250"/>
          <p:cNvSpPr/>
          <p:nvPr/>
        </p:nvSpPr>
        <p:spPr>
          <a:xfrm>
            <a:off x="4276725" y="458866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3" name="Shape 251"/>
          <p:cNvSpPr/>
          <p:nvPr/>
        </p:nvSpPr>
        <p:spPr>
          <a:xfrm>
            <a:off x="4525268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4" name="Shape 252"/>
          <p:cNvSpPr/>
          <p:nvPr/>
        </p:nvSpPr>
        <p:spPr>
          <a:xfrm>
            <a:off x="4310509" y="42838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55" name="Shape 253"/>
          <p:cNvSpPr/>
          <p:nvPr/>
        </p:nvSpPr>
        <p:spPr>
          <a:xfrm>
            <a:off x="4534793" y="416004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256" name="Shape 254"/>
          <p:cNvSpPr/>
          <p:nvPr/>
        </p:nvSpPr>
        <p:spPr>
          <a:xfrm>
            <a:off x="4534793" y="458866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7" name="Shape 255"/>
          <p:cNvSpPr/>
          <p:nvPr/>
        </p:nvSpPr>
        <p:spPr>
          <a:xfrm>
            <a:off x="5020568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58" name="Shape 256"/>
          <p:cNvSpPr/>
          <p:nvPr/>
        </p:nvSpPr>
        <p:spPr>
          <a:xfrm>
            <a:off x="5030093" y="4160044"/>
            <a:ext cx="156597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59" name="Shape 257"/>
          <p:cNvSpPr/>
          <p:nvPr/>
        </p:nvSpPr>
        <p:spPr>
          <a:xfrm>
            <a:off x="5030093" y="458866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0" name="Shape 258"/>
          <p:cNvSpPr/>
          <p:nvPr/>
        </p:nvSpPr>
        <p:spPr>
          <a:xfrm>
            <a:off x="6586538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1" name="Shape 259"/>
          <p:cNvSpPr/>
          <p:nvPr/>
        </p:nvSpPr>
        <p:spPr>
          <a:xfrm>
            <a:off x="6596063" y="4160044"/>
            <a:ext cx="87630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262" name="Shape 260"/>
          <p:cNvSpPr/>
          <p:nvPr/>
        </p:nvSpPr>
        <p:spPr>
          <a:xfrm>
            <a:off x="6596063" y="458866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3" name="Shape 261"/>
          <p:cNvSpPr/>
          <p:nvPr/>
        </p:nvSpPr>
        <p:spPr>
          <a:xfrm>
            <a:off x="7462838" y="41600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4" name="Shape 262"/>
          <p:cNvSpPr/>
          <p:nvPr/>
        </p:nvSpPr>
        <p:spPr>
          <a:xfrm>
            <a:off x="619125" y="502681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5" name="Shape 263"/>
          <p:cNvSpPr/>
          <p:nvPr/>
        </p:nvSpPr>
        <p:spPr>
          <a:xfrm>
            <a:off x="203835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6" name="Shape 264"/>
          <p:cNvSpPr/>
          <p:nvPr/>
        </p:nvSpPr>
        <p:spPr>
          <a:xfrm>
            <a:off x="204787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7" name="Shape 265"/>
          <p:cNvSpPr/>
          <p:nvPr/>
        </p:nvSpPr>
        <p:spPr>
          <a:xfrm>
            <a:off x="228600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68" name="Shape 266"/>
          <p:cNvSpPr/>
          <p:nvPr/>
        </p:nvSpPr>
        <p:spPr>
          <a:xfrm>
            <a:off x="207645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69" name="Shape 267"/>
          <p:cNvSpPr/>
          <p:nvPr/>
        </p:nvSpPr>
        <p:spPr>
          <a:xfrm>
            <a:off x="229552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0" name="Shape 268"/>
          <p:cNvSpPr/>
          <p:nvPr/>
        </p:nvSpPr>
        <p:spPr>
          <a:xfrm>
            <a:off x="253365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1" name="Shape 269"/>
          <p:cNvSpPr/>
          <p:nvPr/>
        </p:nvSpPr>
        <p:spPr>
          <a:xfrm>
            <a:off x="232410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72" name="Shape 270"/>
          <p:cNvSpPr/>
          <p:nvPr/>
        </p:nvSpPr>
        <p:spPr>
          <a:xfrm>
            <a:off x="254317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3" name="Shape 271"/>
          <p:cNvSpPr/>
          <p:nvPr/>
        </p:nvSpPr>
        <p:spPr>
          <a:xfrm>
            <a:off x="278130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4" name="Shape 272"/>
          <p:cNvSpPr/>
          <p:nvPr/>
        </p:nvSpPr>
        <p:spPr>
          <a:xfrm>
            <a:off x="257175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75" name="Shape 273"/>
          <p:cNvSpPr/>
          <p:nvPr/>
        </p:nvSpPr>
        <p:spPr>
          <a:xfrm>
            <a:off x="279082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6" name="Shape 274"/>
          <p:cNvSpPr/>
          <p:nvPr/>
        </p:nvSpPr>
        <p:spPr>
          <a:xfrm>
            <a:off x="302895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7" name="Shape 275"/>
          <p:cNvSpPr/>
          <p:nvPr/>
        </p:nvSpPr>
        <p:spPr>
          <a:xfrm>
            <a:off x="281940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78" name="Shape 276"/>
          <p:cNvSpPr/>
          <p:nvPr/>
        </p:nvSpPr>
        <p:spPr>
          <a:xfrm>
            <a:off x="303847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79" name="Shape 277"/>
          <p:cNvSpPr/>
          <p:nvPr/>
        </p:nvSpPr>
        <p:spPr>
          <a:xfrm>
            <a:off x="327660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0" name="Shape 278"/>
          <p:cNvSpPr/>
          <p:nvPr/>
        </p:nvSpPr>
        <p:spPr>
          <a:xfrm>
            <a:off x="306705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81" name="Shape 279"/>
          <p:cNvSpPr/>
          <p:nvPr/>
        </p:nvSpPr>
        <p:spPr>
          <a:xfrm>
            <a:off x="328612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2" name="Shape 280"/>
          <p:cNvSpPr/>
          <p:nvPr/>
        </p:nvSpPr>
        <p:spPr>
          <a:xfrm>
            <a:off x="352425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3" name="Shape 281"/>
          <p:cNvSpPr/>
          <p:nvPr/>
        </p:nvSpPr>
        <p:spPr>
          <a:xfrm>
            <a:off x="331470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84" name="Shape 282"/>
          <p:cNvSpPr/>
          <p:nvPr/>
        </p:nvSpPr>
        <p:spPr>
          <a:xfrm>
            <a:off x="353377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5" name="Shape 283"/>
          <p:cNvSpPr/>
          <p:nvPr/>
        </p:nvSpPr>
        <p:spPr>
          <a:xfrm>
            <a:off x="377190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6" name="Shape 284"/>
          <p:cNvSpPr/>
          <p:nvPr/>
        </p:nvSpPr>
        <p:spPr>
          <a:xfrm>
            <a:off x="356235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87" name="Shape 285"/>
          <p:cNvSpPr/>
          <p:nvPr/>
        </p:nvSpPr>
        <p:spPr>
          <a:xfrm>
            <a:off x="378142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8" name="Shape 286"/>
          <p:cNvSpPr/>
          <p:nvPr/>
        </p:nvSpPr>
        <p:spPr>
          <a:xfrm>
            <a:off x="401955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89" name="Shape 287"/>
          <p:cNvSpPr/>
          <p:nvPr/>
        </p:nvSpPr>
        <p:spPr>
          <a:xfrm>
            <a:off x="381000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90" name="Shape 288"/>
          <p:cNvSpPr/>
          <p:nvPr/>
        </p:nvSpPr>
        <p:spPr>
          <a:xfrm>
            <a:off x="4029075" y="50268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1" name="Shape 289"/>
          <p:cNvSpPr/>
          <p:nvPr/>
        </p:nvSpPr>
        <p:spPr>
          <a:xfrm>
            <a:off x="4267200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2" name="Shape 290"/>
          <p:cNvSpPr/>
          <p:nvPr/>
        </p:nvSpPr>
        <p:spPr>
          <a:xfrm>
            <a:off x="4057650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93" name="Shape 291"/>
          <p:cNvSpPr/>
          <p:nvPr/>
        </p:nvSpPr>
        <p:spPr>
          <a:xfrm>
            <a:off x="4276725" y="502681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4" name="Shape 292"/>
          <p:cNvSpPr/>
          <p:nvPr/>
        </p:nvSpPr>
        <p:spPr>
          <a:xfrm>
            <a:off x="4525268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5" name="Shape 293"/>
          <p:cNvSpPr/>
          <p:nvPr/>
        </p:nvSpPr>
        <p:spPr>
          <a:xfrm>
            <a:off x="4310509" y="47220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296" name="Shape 294"/>
          <p:cNvSpPr/>
          <p:nvPr/>
        </p:nvSpPr>
        <p:spPr>
          <a:xfrm>
            <a:off x="4534793" y="459819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297" name="Shape 295"/>
          <p:cNvSpPr/>
          <p:nvPr/>
        </p:nvSpPr>
        <p:spPr>
          <a:xfrm>
            <a:off x="4534793" y="502681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8" name="Shape 296"/>
          <p:cNvSpPr/>
          <p:nvPr/>
        </p:nvSpPr>
        <p:spPr>
          <a:xfrm>
            <a:off x="5020568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299" name="Shape 297"/>
          <p:cNvSpPr/>
          <p:nvPr/>
        </p:nvSpPr>
        <p:spPr>
          <a:xfrm>
            <a:off x="5030093" y="502681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0" name="Shape 298"/>
          <p:cNvSpPr/>
          <p:nvPr/>
        </p:nvSpPr>
        <p:spPr>
          <a:xfrm>
            <a:off x="6586538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1" name="Shape 299"/>
          <p:cNvSpPr/>
          <p:nvPr/>
        </p:nvSpPr>
        <p:spPr>
          <a:xfrm>
            <a:off x="6596063" y="502681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2" name="Shape 300"/>
          <p:cNvSpPr/>
          <p:nvPr/>
        </p:nvSpPr>
        <p:spPr>
          <a:xfrm>
            <a:off x="7462838" y="45981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3" name="Shape 301"/>
          <p:cNvSpPr/>
          <p:nvPr/>
        </p:nvSpPr>
        <p:spPr>
          <a:xfrm>
            <a:off x="619125" y="5036344"/>
            <a:ext cx="14287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04" name="Shape 302"/>
          <p:cNvSpPr/>
          <p:nvPr/>
        </p:nvSpPr>
        <p:spPr>
          <a:xfrm>
            <a:off x="619125" y="546496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5" name="Shape 303"/>
          <p:cNvSpPr/>
          <p:nvPr/>
        </p:nvSpPr>
        <p:spPr>
          <a:xfrm>
            <a:off x="203835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6" name="Shape 304"/>
          <p:cNvSpPr/>
          <p:nvPr/>
        </p:nvSpPr>
        <p:spPr>
          <a:xfrm>
            <a:off x="204787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07" name="Shape 305"/>
          <p:cNvSpPr/>
          <p:nvPr/>
        </p:nvSpPr>
        <p:spPr>
          <a:xfrm>
            <a:off x="204787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8" name="Shape 306"/>
          <p:cNvSpPr/>
          <p:nvPr/>
        </p:nvSpPr>
        <p:spPr>
          <a:xfrm>
            <a:off x="228600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09" name="Shape 307"/>
          <p:cNvSpPr/>
          <p:nvPr/>
        </p:nvSpPr>
        <p:spPr>
          <a:xfrm>
            <a:off x="207645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10" name="Shape 308"/>
          <p:cNvSpPr/>
          <p:nvPr/>
        </p:nvSpPr>
        <p:spPr>
          <a:xfrm>
            <a:off x="229552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11" name="Shape 309"/>
          <p:cNvSpPr/>
          <p:nvPr/>
        </p:nvSpPr>
        <p:spPr>
          <a:xfrm>
            <a:off x="229552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12" name="Shape 310"/>
          <p:cNvSpPr/>
          <p:nvPr/>
        </p:nvSpPr>
        <p:spPr>
          <a:xfrm>
            <a:off x="253365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13" name="Shape 311"/>
          <p:cNvSpPr/>
          <p:nvPr/>
        </p:nvSpPr>
        <p:spPr>
          <a:xfrm>
            <a:off x="232410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14" name="Shape 312"/>
          <p:cNvSpPr/>
          <p:nvPr/>
        </p:nvSpPr>
        <p:spPr>
          <a:xfrm>
            <a:off x="254317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15" name="Shape 313"/>
          <p:cNvSpPr/>
          <p:nvPr/>
        </p:nvSpPr>
        <p:spPr>
          <a:xfrm>
            <a:off x="254317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16" name="Shape 314"/>
          <p:cNvSpPr/>
          <p:nvPr/>
        </p:nvSpPr>
        <p:spPr>
          <a:xfrm>
            <a:off x="278130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17" name="Shape 315"/>
          <p:cNvSpPr/>
          <p:nvPr/>
        </p:nvSpPr>
        <p:spPr>
          <a:xfrm>
            <a:off x="257175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18" name="Shape 316"/>
          <p:cNvSpPr/>
          <p:nvPr/>
        </p:nvSpPr>
        <p:spPr>
          <a:xfrm>
            <a:off x="279082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19" name="Shape 317"/>
          <p:cNvSpPr/>
          <p:nvPr/>
        </p:nvSpPr>
        <p:spPr>
          <a:xfrm>
            <a:off x="279082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0" name="Shape 318"/>
          <p:cNvSpPr/>
          <p:nvPr/>
        </p:nvSpPr>
        <p:spPr>
          <a:xfrm>
            <a:off x="302895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1" name="Shape 319"/>
          <p:cNvSpPr/>
          <p:nvPr/>
        </p:nvSpPr>
        <p:spPr>
          <a:xfrm>
            <a:off x="281940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22" name="Shape 320"/>
          <p:cNvSpPr/>
          <p:nvPr/>
        </p:nvSpPr>
        <p:spPr>
          <a:xfrm>
            <a:off x="303847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23" name="Shape 321"/>
          <p:cNvSpPr/>
          <p:nvPr/>
        </p:nvSpPr>
        <p:spPr>
          <a:xfrm>
            <a:off x="303847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4" name="Shape 322"/>
          <p:cNvSpPr/>
          <p:nvPr/>
        </p:nvSpPr>
        <p:spPr>
          <a:xfrm>
            <a:off x="327660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5" name="Shape 323"/>
          <p:cNvSpPr/>
          <p:nvPr/>
        </p:nvSpPr>
        <p:spPr>
          <a:xfrm>
            <a:off x="306705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26" name="Shape 324"/>
          <p:cNvSpPr/>
          <p:nvPr/>
        </p:nvSpPr>
        <p:spPr>
          <a:xfrm>
            <a:off x="328612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27" name="Shape 325"/>
          <p:cNvSpPr/>
          <p:nvPr/>
        </p:nvSpPr>
        <p:spPr>
          <a:xfrm>
            <a:off x="328612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8" name="Shape 326"/>
          <p:cNvSpPr/>
          <p:nvPr/>
        </p:nvSpPr>
        <p:spPr>
          <a:xfrm>
            <a:off x="352425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29" name="Shape 327"/>
          <p:cNvSpPr/>
          <p:nvPr/>
        </p:nvSpPr>
        <p:spPr>
          <a:xfrm>
            <a:off x="331470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30" name="Shape 328"/>
          <p:cNvSpPr/>
          <p:nvPr/>
        </p:nvSpPr>
        <p:spPr>
          <a:xfrm>
            <a:off x="353377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31" name="Shape 329"/>
          <p:cNvSpPr/>
          <p:nvPr/>
        </p:nvSpPr>
        <p:spPr>
          <a:xfrm>
            <a:off x="353377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32" name="Shape 330"/>
          <p:cNvSpPr/>
          <p:nvPr/>
        </p:nvSpPr>
        <p:spPr>
          <a:xfrm>
            <a:off x="377190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33" name="Shape 331"/>
          <p:cNvSpPr/>
          <p:nvPr/>
        </p:nvSpPr>
        <p:spPr>
          <a:xfrm>
            <a:off x="356235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34" name="Shape 332"/>
          <p:cNvSpPr/>
          <p:nvPr/>
        </p:nvSpPr>
        <p:spPr>
          <a:xfrm>
            <a:off x="378142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35" name="Shape 333"/>
          <p:cNvSpPr/>
          <p:nvPr/>
        </p:nvSpPr>
        <p:spPr>
          <a:xfrm>
            <a:off x="378142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36" name="Shape 334"/>
          <p:cNvSpPr/>
          <p:nvPr/>
        </p:nvSpPr>
        <p:spPr>
          <a:xfrm>
            <a:off x="401955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37" name="Shape 335"/>
          <p:cNvSpPr/>
          <p:nvPr/>
        </p:nvSpPr>
        <p:spPr>
          <a:xfrm>
            <a:off x="381000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38" name="Shape 336"/>
          <p:cNvSpPr/>
          <p:nvPr/>
        </p:nvSpPr>
        <p:spPr>
          <a:xfrm>
            <a:off x="4029075" y="50363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39" name="Shape 337"/>
          <p:cNvSpPr/>
          <p:nvPr/>
        </p:nvSpPr>
        <p:spPr>
          <a:xfrm>
            <a:off x="4029075" y="54649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0" name="Shape 338"/>
          <p:cNvSpPr/>
          <p:nvPr/>
        </p:nvSpPr>
        <p:spPr>
          <a:xfrm>
            <a:off x="4267200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1" name="Shape 339"/>
          <p:cNvSpPr/>
          <p:nvPr/>
        </p:nvSpPr>
        <p:spPr>
          <a:xfrm>
            <a:off x="4057650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42" name="Shape 340"/>
          <p:cNvSpPr/>
          <p:nvPr/>
        </p:nvSpPr>
        <p:spPr>
          <a:xfrm>
            <a:off x="4276725" y="5036344"/>
            <a:ext cx="258068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43" name="Shape 341"/>
          <p:cNvSpPr/>
          <p:nvPr/>
        </p:nvSpPr>
        <p:spPr>
          <a:xfrm>
            <a:off x="4276725" y="546496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4" name="Shape 342"/>
          <p:cNvSpPr/>
          <p:nvPr/>
        </p:nvSpPr>
        <p:spPr>
          <a:xfrm>
            <a:off x="4525268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5" name="Shape 343"/>
          <p:cNvSpPr/>
          <p:nvPr/>
        </p:nvSpPr>
        <p:spPr>
          <a:xfrm>
            <a:off x="4310509" y="51601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46" name="Shape 344"/>
          <p:cNvSpPr/>
          <p:nvPr/>
        </p:nvSpPr>
        <p:spPr>
          <a:xfrm>
            <a:off x="4534793" y="503634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347" name="Shape 345"/>
          <p:cNvSpPr/>
          <p:nvPr/>
        </p:nvSpPr>
        <p:spPr>
          <a:xfrm>
            <a:off x="4534793" y="546496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8" name="Shape 346"/>
          <p:cNvSpPr/>
          <p:nvPr/>
        </p:nvSpPr>
        <p:spPr>
          <a:xfrm>
            <a:off x="5020568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49" name="Shape 347"/>
          <p:cNvSpPr/>
          <p:nvPr/>
        </p:nvSpPr>
        <p:spPr>
          <a:xfrm>
            <a:off x="5030093" y="5036344"/>
            <a:ext cx="156597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50" name="Shape 348"/>
          <p:cNvSpPr/>
          <p:nvPr/>
        </p:nvSpPr>
        <p:spPr>
          <a:xfrm>
            <a:off x="5030093" y="546496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1" name="Shape 349"/>
          <p:cNvSpPr/>
          <p:nvPr/>
        </p:nvSpPr>
        <p:spPr>
          <a:xfrm>
            <a:off x="6586538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2" name="Shape 350"/>
          <p:cNvSpPr/>
          <p:nvPr/>
        </p:nvSpPr>
        <p:spPr>
          <a:xfrm>
            <a:off x="6596063" y="5036344"/>
            <a:ext cx="87630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53" name="Shape 351"/>
          <p:cNvSpPr/>
          <p:nvPr/>
        </p:nvSpPr>
        <p:spPr>
          <a:xfrm>
            <a:off x="6596063" y="546496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4" name="Shape 352"/>
          <p:cNvSpPr/>
          <p:nvPr/>
        </p:nvSpPr>
        <p:spPr>
          <a:xfrm>
            <a:off x="7462838" y="50363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5" name="Shape 353"/>
          <p:cNvSpPr/>
          <p:nvPr/>
        </p:nvSpPr>
        <p:spPr>
          <a:xfrm>
            <a:off x="619125" y="590311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6" name="Shape 354"/>
          <p:cNvSpPr/>
          <p:nvPr/>
        </p:nvSpPr>
        <p:spPr>
          <a:xfrm>
            <a:off x="203835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7" name="Shape 355"/>
          <p:cNvSpPr/>
          <p:nvPr/>
        </p:nvSpPr>
        <p:spPr>
          <a:xfrm>
            <a:off x="204787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8" name="Shape 356"/>
          <p:cNvSpPr/>
          <p:nvPr/>
        </p:nvSpPr>
        <p:spPr>
          <a:xfrm>
            <a:off x="228600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59" name="Shape 357"/>
          <p:cNvSpPr/>
          <p:nvPr/>
        </p:nvSpPr>
        <p:spPr>
          <a:xfrm>
            <a:off x="207645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60" name="Shape 358"/>
          <p:cNvSpPr/>
          <p:nvPr/>
        </p:nvSpPr>
        <p:spPr>
          <a:xfrm>
            <a:off x="229552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1" name="Shape 359"/>
          <p:cNvSpPr/>
          <p:nvPr/>
        </p:nvSpPr>
        <p:spPr>
          <a:xfrm>
            <a:off x="253365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2" name="Shape 360"/>
          <p:cNvSpPr/>
          <p:nvPr/>
        </p:nvSpPr>
        <p:spPr>
          <a:xfrm>
            <a:off x="232410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63" name="Shape 361"/>
          <p:cNvSpPr/>
          <p:nvPr/>
        </p:nvSpPr>
        <p:spPr>
          <a:xfrm>
            <a:off x="254317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4" name="Shape 362"/>
          <p:cNvSpPr/>
          <p:nvPr/>
        </p:nvSpPr>
        <p:spPr>
          <a:xfrm>
            <a:off x="278130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5" name="Shape 363"/>
          <p:cNvSpPr/>
          <p:nvPr/>
        </p:nvSpPr>
        <p:spPr>
          <a:xfrm>
            <a:off x="257175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66" name="Shape 364"/>
          <p:cNvSpPr/>
          <p:nvPr/>
        </p:nvSpPr>
        <p:spPr>
          <a:xfrm>
            <a:off x="279082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7" name="Shape 365"/>
          <p:cNvSpPr/>
          <p:nvPr/>
        </p:nvSpPr>
        <p:spPr>
          <a:xfrm>
            <a:off x="302895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68" name="Shape 366"/>
          <p:cNvSpPr/>
          <p:nvPr/>
        </p:nvSpPr>
        <p:spPr>
          <a:xfrm>
            <a:off x="281940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69" name="Shape 367"/>
          <p:cNvSpPr/>
          <p:nvPr/>
        </p:nvSpPr>
        <p:spPr>
          <a:xfrm>
            <a:off x="303847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0" name="Shape 368"/>
          <p:cNvSpPr/>
          <p:nvPr/>
        </p:nvSpPr>
        <p:spPr>
          <a:xfrm>
            <a:off x="327660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1" name="Shape 369"/>
          <p:cNvSpPr/>
          <p:nvPr/>
        </p:nvSpPr>
        <p:spPr>
          <a:xfrm>
            <a:off x="306705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72" name="Shape 370"/>
          <p:cNvSpPr/>
          <p:nvPr/>
        </p:nvSpPr>
        <p:spPr>
          <a:xfrm>
            <a:off x="328612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3" name="Shape 371"/>
          <p:cNvSpPr/>
          <p:nvPr/>
        </p:nvSpPr>
        <p:spPr>
          <a:xfrm>
            <a:off x="352425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4" name="Shape 372"/>
          <p:cNvSpPr/>
          <p:nvPr/>
        </p:nvSpPr>
        <p:spPr>
          <a:xfrm>
            <a:off x="331470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75" name="Shape 373"/>
          <p:cNvSpPr/>
          <p:nvPr/>
        </p:nvSpPr>
        <p:spPr>
          <a:xfrm>
            <a:off x="353377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6" name="Shape 374"/>
          <p:cNvSpPr/>
          <p:nvPr/>
        </p:nvSpPr>
        <p:spPr>
          <a:xfrm>
            <a:off x="377190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7" name="Shape 375"/>
          <p:cNvSpPr/>
          <p:nvPr/>
        </p:nvSpPr>
        <p:spPr>
          <a:xfrm>
            <a:off x="356235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78" name="Shape 376"/>
          <p:cNvSpPr/>
          <p:nvPr/>
        </p:nvSpPr>
        <p:spPr>
          <a:xfrm>
            <a:off x="378142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79" name="Shape 377"/>
          <p:cNvSpPr/>
          <p:nvPr/>
        </p:nvSpPr>
        <p:spPr>
          <a:xfrm>
            <a:off x="401955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0" name="Shape 378"/>
          <p:cNvSpPr/>
          <p:nvPr/>
        </p:nvSpPr>
        <p:spPr>
          <a:xfrm>
            <a:off x="381000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81" name="Shape 379"/>
          <p:cNvSpPr/>
          <p:nvPr/>
        </p:nvSpPr>
        <p:spPr>
          <a:xfrm>
            <a:off x="4029075" y="59031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2" name="Shape 380"/>
          <p:cNvSpPr/>
          <p:nvPr/>
        </p:nvSpPr>
        <p:spPr>
          <a:xfrm>
            <a:off x="4267200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3" name="Shape 381"/>
          <p:cNvSpPr/>
          <p:nvPr/>
        </p:nvSpPr>
        <p:spPr>
          <a:xfrm>
            <a:off x="4057650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84" name="Shape 382"/>
          <p:cNvSpPr/>
          <p:nvPr/>
        </p:nvSpPr>
        <p:spPr>
          <a:xfrm>
            <a:off x="4276725" y="590311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5" name="Shape 383"/>
          <p:cNvSpPr/>
          <p:nvPr/>
        </p:nvSpPr>
        <p:spPr>
          <a:xfrm>
            <a:off x="4525268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6" name="Shape 384"/>
          <p:cNvSpPr/>
          <p:nvPr/>
        </p:nvSpPr>
        <p:spPr>
          <a:xfrm>
            <a:off x="4310509" y="55983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387" name="Shape 385"/>
          <p:cNvSpPr/>
          <p:nvPr/>
        </p:nvSpPr>
        <p:spPr>
          <a:xfrm>
            <a:off x="4534793" y="547449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388" name="Shape 386"/>
          <p:cNvSpPr/>
          <p:nvPr/>
        </p:nvSpPr>
        <p:spPr>
          <a:xfrm>
            <a:off x="4534793" y="590311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89" name="Shape 387"/>
          <p:cNvSpPr/>
          <p:nvPr/>
        </p:nvSpPr>
        <p:spPr>
          <a:xfrm>
            <a:off x="5020568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0" name="Shape 388"/>
          <p:cNvSpPr/>
          <p:nvPr/>
        </p:nvSpPr>
        <p:spPr>
          <a:xfrm>
            <a:off x="5030093" y="590311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1" name="Shape 389"/>
          <p:cNvSpPr/>
          <p:nvPr/>
        </p:nvSpPr>
        <p:spPr>
          <a:xfrm>
            <a:off x="6586538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2" name="Shape 390"/>
          <p:cNvSpPr/>
          <p:nvPr/>
        </p:nvSpPr>
        <p:spPr>
          <a:xfrm>
            <a:off x="6596063" y="590311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3" name="Shape 391"/>
          <p:cNvSpPr/>
          <p:nvPr/>
        </p:nvSpPr>
        <p:spPr>
          <a:xfrm>
            <a:off x="7462838" y="54744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4" name="Shape 392"/>
          <p:cNvSpPr/>
          <p:nvPr/>
        </p:nvSpPr>
        <p:spPr>
          <a:xfrm>
            <a:off x="619125" y="5912644"/>
            <a:ext cx="14287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95" name="Shape 393"/>
          <p:cNvSpPr/>
          <p:nvPr/>
        </p:nvSpPr>
        <p:spPr>
          <a:xfrm>
            <a:off x="619125" y="634126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6" name="Shape 394"/>
          <p:cNvSpPr/>
          <p:nvPr/>
        </p:nvSpPr>
        <p:spPr>
          <a:xfrm>
            <a:off x="203835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7" name="Shape 395"/>
          <p:cNvSpPr/>
          <p:nvPr/>
        </p:nvSpPr>
        <p:spPr>
          <a:xfrm>
            <a:off x="204787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398" name="Shape 396"/>
          <p:cNvSpPr/>
          <p:nvPr/>
        </p:nvSpPr>
        <p:spPr>
          <a:xfrm>
            <a:off x="204787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399" name="Shape 397"/>
          <p:cNvSpPr/>
          <p:nvPr/>
        </p:nvSpPr>
        <p:spPr>
          <a:xfrm>
            <a:off x="228600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0" name="Shape 398"/>
          <p:cNvSpPr/>
          <p:nvPr/>
        </p:nvSpPr>
        <p:spPr>
          <a:xfrm>
            <a:off x="207645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01" name="Shape 399"/>
          <p:cNvSpPr/>
          <p:nvPr/>
        </p:nvSpPr>
        <p:spPr>
          <a:xfrm>
            <a:off x="229552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02" name="Shape 400"/>
          <p:cNvSpPr/>
          <p:nvPr/>
        </p:nvSpPr>
        <p:spPr>
          <a:xfrm>
            <a:off x="229552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3" name="Shape 401"/>
          <p:cNvSpPr/>
          <p:nvPr/>
        </p:nvSpPr>
        <p:spPr>
          <a:xfrm>
            <a:off x="253365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4" name="Shape 402"/>
          <p:cNvSpPr/>
          <p:nvPr/>
        </p:nvSpPr>
        <p:spPr>
          <a:xfrm>
            <a:off x="232410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05" name="Shape 403"/>
          <p:cNvSpPr/>
          <p:nvPr/>
        </p:nvSpPr>
        <p:spPr>
          <a:xfrm>
            <a:off x="254317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06" name="Shape 404"/>
          <p:cNvSpPr/>
          <p:nvPr/>
        </p:nvSpPr>
        <p:spPr>
          <a:xfrm>
            <a:off x="254317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7" name="Shape 405"/>
          <p:cNvSpPr/>
          <p:nvPr/>
        </p:nvSpPr>
        <p:spPr>
          <a:xfrm>
            <a:off x="278130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08" name="Shape 406"/>
          <p:cNvSpPr/>
          <p:nvPr/>
        </p:nvSpPr>
        <p:spPr>
          <a:xfrm>
            <a:off x="257175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09" name="Shape 407"/>
          <p:cNvSpPr/>
          <p:nvPr/>
        </p:nvSpPr>
        <p:spPr>
          <a:xfrm>
            <a:off x="279082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10" name="Shape 408"/>
          <p:cNvSpPr/>
          <p:nvPr/>
        </p:nvSpPr>
        <p:spPr>
          <a:xfrm>
            <a:off x="279082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1" name="Shape 409"/>
          <p:cNvSpPr/>
          <p:nvPr/>
        </p:nvSpPr>
        <p:spPr>
          <a:xfrm>
            <a:off x="302895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2" name="Shape 410"/>
          <p:cNvSpPr/>
          <p:nvPr/>
        </p:nvSpPr>
        <p:spPr>
          <a:xfrm>
            <a:off x="281940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13" name="Shape 411"/>
          <p:cNvSpPr/>
          <p:nvPr/>
        </p:nvSpPr>
        <p:spPr>
          <a:xfrm>
            <a:off x="303847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14" name="Shape 412"/>
          <p:cNvSpPr/>
          <p:nvPr/>
        </p:nvSpPr>
        <p:spPr>
          <a:xfrm>
            <a:off x="303847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5" name="Shape 413"/>
          <p:cNvSpPr/>
          <p:nvPr/>
        </p:nvSpPr>
        <p:spPr>
          <a:xfrm>
            <a:off x="327660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6" name="Shape 414"/>
          <p:cNvSpPr/>
          <p:nvPr/>
        </p:nvSpPr>
        <p:spPr>
          <a:xfrm>
            <a:off x="306705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17" name="Shape 415"/>
          <p:cNvSpPr/>
          <p:nvPr/>
        </p:nvSpPr>
        <p:spPr>
          <a:xfrm>
            <a:off x="328612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18" name="Shape 416"/>
          <p:cNvSpPr/>
          <p:nvPr/>
        </p:nvSpPr>
        <p:spPr>
          <a:xfrm>
            <a:off x="328612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19" name="Shape 417"/>
          <p:cNvSpPr/>
          <p:nvPr/>
        </p:nvSpPr>
        <p:spPr>
          <a:xfrm>
            <a:off x="352425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20" name="Shape 418"/>
          <p:cNvSpPr/>
          <p:nvPr/>
        </p:nvSpPr>
        <p:spPr>
          <a:xfrm>
            <a:off x="331470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21" name="Shape 419"/>
          <p:cNvSpPr/>
          <p:nvPr/>
        </p:nvSpPr>
        <p:spPr>
          <a:xfrm>
            <a:off x="353377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22" name="Shape 420"/>
          <p:cNvSpPr/>
          <p:nvPr/>
        </p:nvSpPr>
        <p:spPr>
          <a:xfrm>
            <a:off x="353377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23" name="Shape 421"/>
          <p:cNvSpPr/>
          <p:nvPr/>
        </p:nvSpPr>
        <p:spPr>
          <a:xfrm>
            <a:off x="377190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24" name="Shape 422"/>
          <p:cNvSpPr/>
          <p:nvPr/>
        </p:nvSpPr>
        <p:spPr>
          <a:xfrm>
            <a:off x="356235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25" name="Shape 423"/>
          <p:cNvSpPr/>
          <p:nvPr/>
        </p:nvSpPr>
        <p:spPr>
          <a:xfrm>
            <a:off x="378142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26" name="Shape 424"/>
          <p:cNvSpPr/>
          <p:nvPr/>
        </p:nvSpPr>
        <p:spPr>
          <a:xfrm>
            <a:off x="378142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27" name="Shape 425"/>
          <p:cNvSpPr/>
          <p:nvPr/>
        </p:nvSpPr>
        <p:spPr>
          <a:xfrm>
            <a:off x="401955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28" name="Shape 426"/>
          <p:cNvSpPr/>
          <p:nvPr/>
        </p:nvSpPr>
        <p:spPr>
          <a:xfrm>
            <a:off x="381000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29" name="Shape 427"/>
          <p:cNvSpPr/>
          <p:nvPr/>
        </p:nvSpPr>
        <p:spPr>
          <a:xfrm>
            <a:off x="4029075" y="5912644"/>
            <a:ext cx="24765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30" name="Shape 428"/>
          <p:cNvSpPr/>
          <p:nvPr/>
        </p:nvSpPr>
        <p:spPr>
          <a:xfrm>
            <a:off x="4029075" y="634126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31" name="Shape 429"/>
          <p:cNvSpPr/>
          <p:nvPr/>
        </p:nvSpPr>
        <p:spPr>
          <a:xfrm>
            <a:off x="4267200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32" name="Shape 430"/>
          <p:cNvSpPr/>
          <p:nvPr/>
        </p:nvSpPr>
        <p:spPr>
          <a:xfrm>
            <a:off x="4057650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33" name="Shape 431"/>
          <p:cNvSpPr/>
          <p:nvPr/>
        </p:nvSpPr>
        <p:spPr>
          <a:xfrm>
            <a:off x="4276725" y="5912644"/>
            <a:ext cx="258068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34" name="Shape 432"/>
          <p:cNvSpPr/>
          <p:nvPr/>
        </p:nvSpPr>
        <p:spPr>
          <a:xfrm>
            <a:off x="4276725" y="634126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35" name="Shape 433"/>
          <p:cNvSpPr/>
          <p:nvPr/>
        </p:nvSpPr>
        <p:spPr>
          <a:xfrm>
            <a:off x="4525268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36" name="Shape 434"/>
          <p:cNvSpPr/>
          <p:nvPr/>
        </p:nvSpPr>
        <p:spPr>
          <a:xfrm>
            <a:off x="4310509" y="603646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37" name="Shape 435"/>
          <p:cNvSpPr/>
          <p:nvPr/>
        </p:nvSpPr>
        <p:spPr>
          <a:xfrm>
            <a:off x="4534793" y="591264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438" name="Shape 436"/>
          <p:cNvSpPr/>
          <p:nvPr/>
        </p:nvSpPr>
        <p:spPr>
          <a:xfrm>
            <a:off x="4534793" y="634126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39" name="Shape 437"/>
          <p:cNvSpPr/>
          <p:nvPr/>
        </p:nvSpPr>
        <p:spPr>
          <a:xfrm>
            <a:off x="5020568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0" name="Shape 438"/>
          <p:cNvSpPr/>
          <p:nvPr/>
        </p:nvSpPr>
        <p:spPr>
          <a:xfrm>
            <a:off x="5030093" y="5912644"/>
            <a:ext cx="156597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41" name="Shape 439"/>
          <p:cNvSpPr/>
          <p:nvPr/>
        </p:nvSpPr>
        <p:spPr>
          <a:xfrm>
            <a:off x="5030093" y="634126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2" name="Shape 440"/>
          <p:cNvSpPr/>
          <p:nvPr/>
        </p:nvSpPr>
        <p:spPr>
          <a:xfrm>
            <a:off x="6586538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3" name="Shape 441"/>
          <p:cNvSpPr/>
          <p:nvPr/>
        </p:nvSpPr>
        <p:spPr>
          <a:xfrm>
            <a:off x="6596063" y="5912644"/>
            <a:ext cx="876300" cy="438150"/>
          </a:xfrm>
          <a:prstGeom prst="rect">
            <a:avLst/>
          </a:prstGeom>
          <a:solidFill>
            <a:srgbClr val="0A0B10">
              <a:alpha val="2000"/>
            </a:srgbClr>
          </a:solidFill>
          <a:ln/>
        </p:spPr>
      </p:sp>
      <p:sp>
        <p:nvSpPr>
          <p:cNvPr id="444" name="Shape 442"/>
          <p:cNvSpPr/>
          <p:nvPr/>
        </p:nvSpPr>
        <p:spPr>
          <a:xfrm>
            <a:off x="6596063" y="634126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5" name="Shape 443"/>
          <p:cNvSpPr/>
          <p:nvPr/>
        </p:nvSpPr>
        <p:spPr>
          <a:xfrm>
            <a:off x="7462838" y="591264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6" name="Shape 444"/>
          <p:cNvSpPr/>
          <p:nvPr/>
        </p:nvSpPr>
        <p:spPr>
          <a:xfrm>
            <a:off x="619125" y="6779419"/>
            <a:ext cx="14287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7" name="Shape 445"/>
          <p:cNvSpPr/>
          <p:nvPr/>
        </p:nvSpPr>
        <p:spPr>
          <a:xfrm>
            <a:off x="203835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8" name="Shape 446"/>
          <p:cNvSpPr/>
          <p:nvPr/>
        </p:nvSpPr>
        <p:spPr>
          <a:xfrm>
            <a:off x="204787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49" name="Shape 447"/>
          <p:cNvSpPr/>
          <p:nvPr/>
        </p:nvSpPr>
        <p:spPr>
          <a:xfrm>
            <a:off x="228600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0" name="Shape 448"/>
          <p:cNvSpPr/>
          <p:nvPr/>
        </p:nvSpPr>
        <p:spPr>
          <a:xfrm>
            <a:off x="207645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51" name="Shape 449"/>
          <p:cNvSpPr/>
          <p:nvPr/>
        </p:nvSpPr>
        <p:spPr>
          <a:xfrm>
            <a:off x="229552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2" name="Shape 450"/>
          <p:cNvSpPr/>
          <p:nvPr/>
        </p:nvSpPr>
        <p:spPr>
          <a:xfrm>
            <a:off x="253365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3" name="Shape 451"/>
          <p:cNvSpPr/>
          <p:nvPr/>
        </p:nvSpPr>
        <p:spPr>
          <a:xfrm>
            <a:off x="232410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54" name="Shape 452"/>
          <p:cNvSpPr/>
          <p:nvPr/>
        </p:nvSpPr>
        <p:spPr>
          <a:xfrm>
            <a:off x="254317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5" name="Shape 453"/>
          <p:cNvSpPr/>
          <p:nvPr/>
        </p:nvSpPr>
        <p:spPr>
          <a:xfrm>
            <a:off x="278130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6" name="Shape 454"/>
          <p:cNvSpPr/>
          <p:nvPr/>
        </p:nvSpPr>
        <p:spPr>
          <a:xfrm>
            <a:off x="257175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57" name="Shape 455"/>
          <p:cNvSpPr/>
          <p:nvPr/>
        </p:nvSpPr>
        <p:spPr>
          <a:xfrm>
            <a:off x="279082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8" name="Shape 456"/>
          <p:cNvSpPr/>
          <p:nvPr/>
        </p:nvSpPr>
        <p:spPr>
          <a:xfrm>
            <a:off x="302895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59" name="Shape 457"/>
          <p:cNvSpPr/>
          <p:nvPr/>
        </p:nvSpPr>
        <p:spPr>
          <a:xfrm>
            <a:off x="281940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60" name="Shape 458"/>
          <p:cNvSpPr/>
          <p:nvPr/>
        </p:nvSpPr>
        <p:spPr>
          <a:xfrm>
            <a:off x="303847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1" name="Shape 459"/>
          <p:cNvSpPr/>
          <p:nvPr/>
        </p:nvSpPr>
        <p:spPr>
          <a:xfrm>
            <a:off x="327660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2" name="Shape 460"/>
          <p:cNvSpPr/>
          <p:nvPr/>
        </p:nvSpPr>
        <p:spPr>
          <a:xfrm>
            <a:off x="306705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63" name="Shape 461"/>
          <p:cNvSpPr/>
          <p:nvPr/>
        </p:nvSpPr>
        <p:spPr>
          <a:xfrm>
            <a:off x="328612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4" name="Shape 462"/>
          <p:cNvSpPr/>
          <p:nvPr/>
        </p:nvSpPr>
        <p:spPr>
          <a:xfrm>
            <a:off x="352425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5" name="Shape 463"/>
          <p:cNvSpPr/>
          <p:nvPr/>
        </p:nvSpPr>
        <p:spPr>
          <a:xfrm>
            <a:off x="331470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66" name="Shape 464"/>
          <p:cNvSpPr/>
          <p:nvPr/>
        </p:nvSpPr>
        <p:spPr>
          <a:xfrm>
            <a:off x="353377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7" name="Shape 465"/>
          <p:cNvSpPr/>
          <p:nvPr/>
        </p:nvSpPr>
        <p:spPr>
          <a:xfrm>
            <a:off x="377190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68" name="Shape 466"/>
          <p:cNvSpPr/>
          <p:nvPr/>
        </p:nvSpPr>
        <p:spPr>
          <a:xfrm>
            <a:off x="356235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69" name="Shape 467"/>
          <p:cNvSpPr/>
          <p:nvPr/>
        </p:nvSpPr>
        <p:spPr>
          <a:xfrm>
            <a:off x="378142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0" name="Shape 468"/>
          <p:cNvSpPr/>
          <p:nvPr/>
        </p:nvSpPr>
        <p:spPr>
          <a:xfrm>
            <a:off x="401955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1" name="Shape 469"/>
          <p:cNvSpPr/>
          <p:nvPr/>
        </p:nvSpPr>
        <p:spPr>
          <a:xfrm>
            <a:off x="381000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72" name="Shape 470"/>
          <p:cNvSpPr/>
          <p:nvPr/>
        </p:nvSpPr>
        <p:spPr>
          <a:xfrm>
            <a:off x="4029075" y="6779419"/>
            <a:ext cx="2476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3" name="Shape 471"/>
          <p:cNvSpPr/>
          <p:nvPr/>
        </p:nvSpPr>
        <p:spPr>
          <a:xfrm>
            <a:off x="4267200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4" name="Shape 472"/>
          <p:cNvSpPr/>
          <p:nvPr/>
        </p:nvSpPr>
        <p:spPr>
          <a:xfrm>
            <a:off x="4057650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75" name="Shape 473"/>
          <p:cNvSpPr/>
          <p:nvPr/>
        </p:nvSpPr>
        <p:spPr>
          <a:xfrm>
            <a:off x="4276725" y="6779419"/>
            <a:ext cx="258068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6" name="Shape 474"/>
          <p:cNvSpPr/>
          <p:nvPr/>
        </p:nvSpPr>
        <p:spPr>
          <a:xfrm>
            <a:off x="4525268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77" name="Shape 475"/>
          <p:cNvSpPr/>
          <p:nvPr/>
        </p:nvSpPr>
        <p:spPr>
          <a:xfrm>
            <a:off x="4310509" y="6474619"/>
            <a:ext cx="190500" cy="190500"/>
          </a:xfrm>
          <a:prstGeom prst="roundRect">
            <a:avLst>
              <a:gd name="adj" fmla="val 25000"/>
            </a:avLst>
          </a:prstGeom>
          <a:ln w="9525">
            <a:solidFill>
              <a:srgbClr val="0A0B10">
                <a:alpha val="30000"/>
              </a:srgbClr>
            </a:solidFill>
            <a:prstDash val="solid"/>
          </a:ln>
        </p:spPr>
      </p:sp>
      <p:sp>
        <p:nvSpPr>
          <p:cNvPr id="478" name="Shape 476"/>
          <p:cNvSpPr/>
          <p:nvPr/>
        </p:nvSpPr>
        <p:spPr>
          <a:xfrm>
            <a:off x="4534793" y="6350794"/>
            <a:ext cx="495300" cy="438150"/>
          </a:xfrm>
          <a:prstGeom prst="rect">
            <a:avLst/>
          </a:prstGeom>
          <a:solidFill>
            <a:srgbClr val="1B5BFF">
              <a:alpha val="5000"/>
            </a:srgbClr>
          </a:solidFill>
          <a:ln/>
        </p:spPr>
      </p:sp>
      <p:sp>
        <p:nvSpPr>
          <p:cNvPr id="479" name="Shape 477"/>
          <p:cNvSpPr/>
          <p:nvPr/>
        </p:nvSpPr>
        <p:spPr>
          <a:xfrm>
            <a:off x="4534793" y="6779419"/>
            <a:ext cx="495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0" name="Shape 478"/>
          <p:cNvSpPr/>
          <p:nvPr/>
        </p:nvSpPr>
        <p:spPr>
          <a:xfrm>
            <a:off x="5020568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1" name="Shape 479"/>
          <p:cNvSpPr/>
          <p:nvPr/>
        </p:nvSpPr>
        <p:spPr>
          <a:xfrm>
            <a:off x="5030093" y="6779419"/>
            <a:ext cx="156597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2" name="Shape 480"/>
          <p:cNvSpPr/>
          <p:nvPr/>
        </p:nvSpPr>
        <p:spPr>
          <a:xfrm>
            <a:off x="6586538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3" name="Shape 481"/>
          <p:cNvSpPr/>
          <p:nvPr/>
        </p:nvSpPr>
        <p:spPr>
          <a:xfrm>
            <a:off x="6596063" y="6779419"/>
            <a:ext cx="87630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4" name="Shape 482"/>
          <p:cNvSpPr/>
          <p:nvPr/>
        </p:nvSpPr>
        <p:spPr>
          <a:xfrm>
            <a:off x="7462838" y="6350794"/>
            <a:ext cx="9525" cy="438150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485" name="Shape 483"/>
          <p:cNvSpPr/>
          <p:nvPr/>
        </p:nvSpPr>
        <p:spPr>
          <a:xfrm>
            <a:off x="609600" y="6974681"/>
            <a:ext cx="6877050" cy="832098"/>
          </a:xfrm>
          <a:prstGeom prst="roundRect">
            <a:avLst>
              <a:gd name="adj" fmla="val 9158"/>
            </a:avLst>
          </a:prstGeom>
          <a:solidFill>
            <a:srgbClr val="F6F0E2"/>
          </a:solidFill>
          <a:ln/>
        </p:spPr>
      </p:sp>
      <p:sp>
        <p:nvSpPr>
          <p:cNvPr id="486" name="Text 484"/>
          <p:cNvSpPr/>
          <p:nvPr/>
        </p:nvSpPr>
        <p:spPr>
          <a:xfrm>
            <a:off x="781050" y="7108031"/>
            <a:ext cx="1245840" cy="1794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825" b="1" dirty="0">
                <a:solidFill>
                  <a:srgbClr val="1B5B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0–3</a:t>
            </a:r>
            <a:endParaRPr lang="en-US" sz="825" dirty="0"/>
          </a:p>
        </p:txBody>
      </p:sp>
      <p:sp>
        <p:nvSpPr>
          <p:cNvPr id="487" name="Text 485"/>
          <p:cNvSpPr/>
          <p:nvPr/>
        </p:nvSpPr>
        <p:spPr>
          <a:xfrm>
            <a:off x="781050" y="7268468"/>
            <a:ext cx="1227088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7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Monitor — re-score after the next QBR or change event.</a:t>
            </a:r>
            <a:endParaRPr lang="en-US" sz="788" dirty="0"/>
          </a:p>
        </p:txBody>
      </p:sp>
      <p:sp>
        <p:nvSpPr>
          <p:cNvPr id="488" name="Text 486"/>
          <p:cNvSpPr/>
          <p:nvPr/>
        </p:nvSpPr>
        <p:spPr>
          <a:xfrm>
            <a:off x="2122140" y="7108031"/>
            <a:ext cx="1245840" cy="1794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825" b="1" dirty="0">
                <a:solidFill>
                  <a:srgbClr val="1B5B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4–6</a:t>
            </a:r>
            <a:endParaRPr lang="en-US" sz="825" dirty="0"/>
          </a:p>
        </p:txBody>
      </p:sp>
      <p:sp>
        <p:nvSpPr>
          <p:cNvPr id="489" name="Text 487"/>
          <p:cNvSpPr/>
          <p:nvPr/>
        </p:nvSpPr>
        <p:spPr>
          <a:xfrm>
            <a:off x="2122140" y="7268468"/>
            <a:ext cx="1243905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7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Review for a partner intro at your next account review.</a:t>
            </a:r>
            <a:endParaRPr lang="en-US" sz="788" dirty="0"/>
          </a:p>
        </p:txBody>
      </p:sp>
      <p:sp>
        <p:nvSpPr>
          <p:cNvPr id="490" name="Text 488"/>
          <p:cNvSpPr/>
          <p:nvPr/>
        </p:nvSpPr>
        <p:spPr>
          <a:xfrm>
            <a:off x="3463230" y="7108031"/>
            <a:ext cx="1245840" cy="1794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825" b="1" dirty="0">
                <a:solidFill>
                  <a:srgbClr val="1B5B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7+</a:t>
            </a:r>
            <a:endParaRPr lang="en-US" sz="825" dirty="0"/>
          </a:p>
        </p:txBody>
      </p:sp>
      <p:sp>
        <p:nvSpPr>
          <p:cNvPr id="491" name="Text 489"/>
          <p:cNvSpPr/>
          <p:nvPr/>
        </p:nvSpPr>
        <p:spPr>
          <a:xfrm>
            <a:off x="3463230" y="7268468"/>
            <a:ext cx="1175147" cy="296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7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Prioritize a partner intro conversation this week.</a:t>
            </a:r>
            <a:endParaRPr lang="en-US" sz="788" dirty="0"/>
          </a:p>
        </p:txBody>
      </p:sp>
      <p:sp>
        <p:nvSpPr>
          <p:cNvPr id="492" name="Text 490"/>
          <p:cNvSpPr/>
          <p:nvPr/>
        </p:nvSpPr>
        <p:spPr>
          <a:xfrm>
            <a:off x="4804321" y="7108031"/>
            <a:ext cx="1245840" cy="1794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825" b="1" dirty="0">
                <a:solidFill>
                  <a:srgbClr val="1B5B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Tip</a:t>
            </a:r>
            <a:endParaRPr lang="en-US" sz="825" dirty="0"/>
          </a:p>
        </p:txBody>
      </p:sp>
      <p:sp>
        <p:nvSpPr>
          <p:cNvPr id="493" name="Text 491"/>
          <p:cNvSpPr/>
          <p:nvPr/>
        </p:nvSpPr>
        <p:spPr>
          <a:xfrm>
            <a:off x="4804321" y="7268468"/>
            <a:ext cx="1070967" cy="296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7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Sort highest-first and work the top five.</a:t>
            </a:r>
            <a:endParaRPr lang="en-US" sz="788" dirty="0"/>
          </a:p>
        </p:txBody>
      </p:sp>
      <p:sp>
        <p:nvSpPr>
          <p:cNvPr id="494" name="Text 492"/>
          <p:cNvSpPr/>
          <p:nvPr/>
        </p:nvSpPr>
        <p:spPr>
          <a:xfrm>
            <a:off x="6145411" y="7108031"/>
            <a:ext cx="1245989" cy="1794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825" b="1" dirty="0">
                <a:solidFill>
                  <a:srgbClr val="1B5B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Tip</a:t>
            </a:r>
            <a:endParaRPr lang="en-US" sz="825" dirty="0"/>
          </a:p>
        </p:txBody>
      </p:sp>
      <p:sp>
        <p:nvSpPr>
          <p:cNvPr id="495" name="Text 493"/>
          <p:cNvSpPr/>
          <p:nvPr/>
        </p:nvSpPr>
        <p:spPr>
          <a:xfrm>
            <a:off x="6145411" y="7268468"/>
            <a:ext cx="1129605" cy="4318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5000"/>
              </a:lnSpc>
              <a:buNone/>
            </a:pPr>
            <a:r>
              <a:rPr lang="en-US" sz="788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Re-run quarterly — scores move as clients change.</a:t>
            </a:r>
            <a:endParaRPr lang="en-US" sz="788" dirty="0"/>
          </a:p>
        </p:txBody>
      </p:sp>
      <p:sp>
        <p:nvSpPr>
          <p:cNvPr id="496" name="Text 494"/>
          <p:cNvSpPr/>
          <p:nvPr/>
        </p:nvSpPr>
        <p:spPr>
          <a:xfrm>
            <a:off x="609600" y="10053638"/>
            <a:ext cx="2636946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CLIENT OPPORTUNITY SCORECARD</a:t>
            </a:r>
            <a:endParaRPr lang="en-US" sz="788" dirty="0"/>
          </a:p>
        </p:txBody>
      </p:sp>
      <p:sp>
        <p:nvSpPr>
          <p:cNvPr id="497" name="Text 495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1A1D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04</a:t>
            </a:r>
            <a:endParaRPr lang="en-US" sz="7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7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609600" y="633413"/>
            <a:ext cx="57150" cy="5715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Text 2"/>
          <p:cNvSpPr/>
          <p:nvPr/>
        </p:nvSpPr>
        <p:spPr>
          <a:xfrm>
            <a:off x="781050" y="609600"/>
            <a:ext cx="306478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58" kern="0" dirty="0">
                <a:solidFill>
                  <a:srgbClr val="0A0B10">
                    <a:alpha val="4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05 · WHAT TO DO WITH YOUR TOP FIVE</a:t>
            </a:r>
            <a:endParaRPr lang="en-US" sz="788" dirty="0"/>
          </a:p>
        </p:txBody>
      </p:sp>
      <p:sp>
        <p:nvSpPr>
          <p:cNvPr id="5" name="Text 3"/>
          <p:cNvSpPr/>
          <p:nvPr/>
        </p:nvSpPr>
        <p:spPr>
          <a:xfrm>
            <a:off x="609600" y="962025"/>
            <a:ext cx="6475095" cy="42669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What to do with your </a:t>
            </a:r>
            <a:pPr algn="l" indent="0" marL="0">
              <a:lnSpc>
                <a:spcPct val="102000"/>
              </a:lnSpc>
              <a:buNone/>
            </a:pPr>
            <a:r>
              <a:rPr lang="en-US" sz="3000" b="1" spc="-66" kern="0" dirty="0">
                <a:solidFill>
                  <a:srgbClr val="1B5B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top five.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609600" y="1503015"/>
            <a:ext cx="6278880" cy="50958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0A0B1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You have your ranked list. Now turn the highest scores into the right conversation — without over-scoping the need.</a:t>
            </a:r>
            <a:endParaRPr lang="en-US" sz="1238" dirty="0"/>
          </a:p>
        </p:txBody>
      </p:sp>
      <p:sp>
        <p:nvSpPr>
          <p:cNvPr id="7" name="Shape 5"/>
          <p:cNvSpPr/>
          <p:nvPr/>
        </p:nvSpPr>
        <p:spPr>
          <a:xfrm>
            <a:off x="609600" y="210785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181100" y="2269778"/>
            <a:ext cx="6511862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Bring the </a:t>
            </a:r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top five client names 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 your next internal account review.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609600" y="262220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181100" y="2784128"/>
            <a:ext cx="6511862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 the most natural upcoming touchpoint for each: a </a:t>
            </a:r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QBR, renewal, audit follow-up, budgeting conversation, or executive business review 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609600" y="3336578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181100" y="3498503"/>
            <a:ext cx="6511862" cy="2381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Use simple positioning — name the business-application decision, then offer the introduction.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609600" y="4565303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609600" y="3850928"/>
            <a:ext cx="6877050" cy="9525"/>
          </a:xfrm>
          <a:prstGeom prst="rect">
            <a:avLst/>
          </a:prstGeom>
          <a:solidFill>
            <a:srgbClr val="0A0B10">
              <a:alpha val="12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181100" y="4012853"/>
            <a:ext cx="6511862" cy="4381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Do not over-scope the need. The goal is not to sell an ERP project in the meeting — it is to get the right conversation started </a:t>
            </a:r>
            <a:pPr algn="l" indent="0" marL="0">
              <a:lnSpc>
                <a:spcPct val="150000"/>
              </a:lnSpc>
              <a:buNone/>
            </a:pPr>
            <a:r>
              <a:rPr lang="en-US" sz="1050" b="1" dirty="0">
                <a:solidFill>
                  <a:srgbClr val="0A0B10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before the client decides alone</a:t>
            </a:r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1A1D26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050" dirty="0"/>
          </a:p>
        </p:txBody>
      </p:sp>
      <p:sp>
        <p:nvSpPr>
          <p:cNvPr id="16" name="Shape 14"/>
          <p:cNvSpPr/>
          <p:nvPr/>
        </p:nvSpPr>
        <p:spPr>
          <a:xfrm>
            <a:off x="609600" y="4784378"/>
            <a:ext cx="6877050" cy="1580257"/>
          </a:xfrm>
          <a:prstGeom prst="roundRect">
            <a:avLst>
              <a:gd name="adj" fmla="val 7233"/>
            </a:avLst>
          </a:prstGeom>
          <a:solidFill>
            <a:srgbClr val="0A0B10"/>
          </a:solidFill>
          <a:ln/>
        </p:spPr>
      </p:sp>
      <p:sp>
        <p:nvSpPr>
          <p:cNvPr id="17" name="Shape 15"/>
          <p:cNvSpPr/>
          <p:nvPr/>
        </p:nvSpPr>
        <p:spPr>
          <a:xfrm>
            <a:off x="5772150" y="4403378"/>
            <a:ext cx="2095500" cy="2095500"/>
          </a:xfrm>
          <a:prstGeom prst="ellipse">
            <a:avLst/>
          </a:prstGeom>
          <a:solidFill>
            <a:srgbClr val="B8E034">
              <a:alpha val="18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876300" y="5089178"/>
            <a:ext cx="1234529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b="1" spc="149" kern="0" dirty="0">
                <a:solidFill>
                  <a:srgbClr val="B8E03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SAY IT LIKE THIS</a:t>
            </a:r>
            <a:endParaRPr lang="en-US" sz="825" dirty="0"/>
          </a:p>
        </p:txBody>
      </p:sp>
      <p:sp>
        <p:nvSpPr>
          <p:cNvPr id="19" name="Text 17"/>
          <p:cNvSpPr/>
          <p:nvPr/>
        </p:nvSpPr>
        <p:spPr>
          <a:xfrm>
            <a:off x="876300" y="5346353"/>
            <a:ext cx="5886450" cy="8087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2000"/>
              </a:lnSpc>
              <a:buNone/>
            </a:pPr>
            <a:r>
              <a:rPr lang="en-US" sz="1425" b="1" spc="-14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“This sounds like a </a:t>
            </a:r>
            <a:pPr algn="l" indent="0" marL="0">
              <a:lnSpc>
                <a:spcPct val="142000"/>
              </a:lnSpc>
              <a:buNone/>
            </a:pPr>
            <a:r>
              <a:rPr lang="en-US" sz="1425" b="1" spc="-14" kern="0" dirty="0">
                <a:solidFill>
                  <a:srgbClr val="B8E03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business application decision </a:t>
            </a:r>
            <a:pPr algn="l" indent="0" marL="0">
              <a:lnSpc>
                <a:spcPct val="142000"/>
              </a:lnSpc>
              <a:buNone/>
            </a:pPr>
            <a:r>
              <a:rPr lang="en-US" sz="1425" b="1" spc="-14" kern="0" dirty="0">
                <a:solidFill>
                  <a:srgbClr val="FFFFFF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that could affect security, reporting, or scalability. I know a team that specializes in this. Would it be helpful if I made an introduction?”</a:t>
            </a:r>
            <a:endParaRPr lang="en-US" sz="1425" dirty="0"/>
          </a:p>
        </p:txBody>
      </p:sp>
      <p:sp>
        <p:nvSpPr>
          <p:cNvPr id="20" name="Text 18"/>
          <p:cNvSpPr/>
          <p:nvPr/>
        </p:nvSpPr>
        <p:spPr>
          <a:xfrm>
            <a:off x="609600" y="10053638"/>
            <a:ext cx="2636946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THE CLIENT OPPORTUNITY SCORECARD</a:t>
            </a:r>
            <a:endParaRPr lang="en-US" sz="788" dirty="0"/>
          </a:p>
        </p:txBody>
      </p:sp>
      <p:sp>
        <p:nvSpPr>
          <p:cNvPr id="21" name="Text 19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1A1D26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05</a:t>
            </a:r>
            <a:endParaRPr lang="en-US" sz="7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1A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8096250" cy="10477500"/>
          </a:xfrm>
          <a:prstGeom prst="rect">
            <a:avLst/>
          </a:prstGeom>
          <a:ln/>
          <a:effectLst>
            <a:outerShdw sx="100000" sy="100000" kx="0" ky="0" algn="bl" rotWithShape="0" blurRad="571500" dist="228600" dir="5400000">
              <a:srgbClr val="000000">
                <a:alpha val="45000"/>
              </a:srgbClr>
            </a:outerShdw>
          </a:effectLst>
        </p:spPr>
      </p:sp>
      <p:sp>
        <p:nvSpPr>
          <p:cNvPr id="3" name="Shape 1"/>
          <p:cNvSpPr/>
          <p:nvPr/>
        </p:nvSpPr>
        <p:spPr>
          <a:xfrm>
            <a:off x="3524250" y="-2286000"/>
            <a:ext cx="6858000" cy="6858000"/>
          </a:xfrm>
          <a:prstGeom prst="ellipse">
            <a:avLst/>
          </a:prstGeom>
          <a:solidFill>
            <a:srgbClr val="1B5BFF"/>
          </a:solidFill>
          <a:ln/>
        </p:spPr>
      </p:sp>
      <p:sp>
        <p:nvSpPr>
          <p:cNvPr id="4" name="Shape 2"/>
          <p:cNvSpPr/>
          <p:nvPr/>
        </p:nvSpPr>
        <p:spPr>
          <a:xfrm>
            <a:off x="-1524000" y="6667500"/>
            <a:ext cx="4953000" cy="4953000"/>
          </a:xfrm>
          <a:prstGeom prst="ellipse">
            <a:avLst/>
          </a:prstGeom>
          <a:solidFill>
            <a:srgbClr val="B8E034">
              <a:alpha val="50000"/>
            </a:srgbClr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9150" y="4714875"/>
            <a:ext cx="3905250" cy="58578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7095" cy="285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57325" y="1085850"/>
            <a:ext cx="2209056" cy="1524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825" b="1" spc="149" kern="0" dirty="0">
                <a:solidFill>
                  <a:srgbClr val="B8E034"/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PAGE 06 · THE PARTNER INTRO</a:t>
            </a:r>
            <a:endParaRPr lang="en-US" sz="825" dirty="0"/>
          </a:p>
        </p:txBody>
      </p:sp>
      <p:sp>
        <p:nvSpPr>
          <p:cNvPr id="8" name="Text 4"/>
          <p:cNvSpPr/>
          <p:nvPr/>
        </p:nvSpPr>
        <p:spPr>
          <a:xfrm>
            <a:off x="609600" y="1381125"/>
            <a:ext cx="5297805" cy="1045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8000"/>
              </a:lnSpc>
              <a:buNone/>
            </a:pPr>
            <a:r>
              <a:rPr lang="en-US" sz="4050" b="1" spc="-122" kern="0" dirty="0">
                <a:solidFill>
                  <a:srgbClr val="FFFFFF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Found one? Make the </a:t>
            </a:r>
            <a:pPr algn="l" indent="0" marL="0">
              <a:lnSpc>
                <a:spcPct val="98000"/>
              </a:lnSpc>
              <a:buNone/>
            </a:pPr>
            <a:r>
              <a:rPr lang="en-US" sz="4050" b="1" spc="-122" kern="0" dirty="0">
                <a:solidFill>
                  <a:srgbClr val="B8E034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intro.</a:t>
            </a:r>
            <a:endParaRPr lang="en-US" sz="4050" dirty="0"/>
          </a:p>
        </p:txBody>
      </p:sp>
      <p:sp>
        <p:nvSpPr>
          <p:cNvPr id="9" name="Text 5"/>
          <p:cNvSpPr/>
          <p:nvPr/>
        </p:nvSpPr>
        <p:spPr>
          <a:xfrm>
            <a:off x="609600" y="2733526"/>
            <a:ext cx="4611052" cy="114538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3" dirty="0">
                <a:solidFill>
                  <a:srgbClr val="FFFFFF">
                    <a:alpha val="85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TruNorth Dynamics helps SMBs align technology and strategy through Dynamics 365, Power Platform, AI, and business process modernization. We partner with MSPs when a client's business-application decisions start affecting security, data, reporting, workflow, or scalability.</a:t>
            </a:r>
            <a:endParaRPr lang="en-US" sz="1163" dirty="0"/>
          </a:p>
        </p:txBody>
      </p:sp>
      <p:sp>
        <p:nvSpPr>
          <p:cNvPr id="10" name="Shape 6"/>
          <p:cNvSpPr/>
          <p:nvPr/>
        </p:nvSpPr>
        <p:spPr>
          <a:xfrm>
            <a:off x="609600" y="4050357"/>
            <a:ext cx="1511201" cy="825698"/>
          </a:xfrm>
          <a:prstGeom prst="roundRect">
            <a:avLst>
              <a:gd name="adj" fmla="val 9229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71525" y="4193232"/>
            <a:ext cx="1263551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spc="-36" kern="0" dirty="0">
                <a:solidFill>
                  <a:srgbClr val="B8E034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Fast</a:t>
            </a:r>
            <a:endParaRPr lang="en-US" sz="1800" dirty="0"/>
          </a:p>
        </p:txBody>
      </p:sp>
      <p:sp>
        <p:nvSpPr>
          <p:cNvPr id="12" name="Text 8"/>
          <p:cNvSpPr/>
          <p:nvPr/>
        </p:nvSpPr>
        <p:spPr>
          <a:xfrm>
            <a:off x="771525" y="4498032"/>
            <a:ext cx="1263551" cy="2732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713" b="1" spc="100" kern="0" dirty="0">
                <a:solidFill>
                  <a:srgbClr val="FFFFFF">
                    <a:alpha val="6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RESPONSE AFTER INTRO</a:t>
            </a:r>
            <a:endParaRPr lang="en-US" sz="713" dirty="0"/>
          </a:p>
        </p:txBody>
      </p:sp>
      <p:sp>
        <p:nvSpPr>
          <p:cNvPr id="13" name="Shape 9"/>
          <p:cNvSpPr/>
          <p:nvPr/>
        </p:nvSpPr>
        <p:spPr>
          <a:xfrm>
            <a:off x="2235101" y="4050357"/>
            <a:ext cx="1511350" cy="825698"/>
          </a:xfrm>
          <a:prstGeom prst="roundRect">
            <a:avLst>
              <a:gd name="adj" fmla="val 9229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2397026" y="4193232"/>
            <a:ext cx="126370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spc="-36" kern="0" dirty="0">
                <a:solidFill>
                  <a:srgbClr val="B8E034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Clear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2397026" y="4498032"/>
            <a:ext cx="1263700" cy="2732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713" b="1" spc="100" kern="0" dirty="0">
                <a:solidFill>
                  <a:srgbClr val="FFFFFF">
                    <a:alpha val="6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WE CLARIFY THE OPPORTUNITY</a:t>
            </a:r>
            <a:endParaRPr lang="en-US" sz="713" dirty="0"/>
          </a:p>
        </p:txBody>
      </p:sp>
      <p:sp>
        <p:nvSpPr>
          <p:cNvPr id="16" name="Shape 12"/>
          <p:cNvSpPr/>
          <p:nvPr/>
        </p:nvSpPr>
        <p:spPr>
          <a:xfrm>
            <a:off x="3860750" y="4050357"/>
            <a:ext cx="1511350" cy="825698"/>
          </a:xfrm>
          <a:prstGeom prst="roundRect">
            <a:avLst>
              <a:gd name="adj" fmla="val 9229"/>
            </a:avLst>
          </a:prstGeom>
          <a:solidFill>
            <a:srgbClr val="FFFFFF">
              <a:alpha val="6000"/>
            </a:srgbClr>
          </a:solidFill>
          <a:ln w="9525">
            <a:solidFill>
              <a:srgbClr val="FFFFFF">
                <a:alpha val="12000"/>
              </a:srgbClr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022675" y="4193232"/>
            <a:ext cx="1263700" cy="2667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spc="-36" kern="0" dirty="0">
                <a:solidFill>
                  <a:srgbClr val="B8E034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Aligned</a:t>
            </a:r>
            <a:endParaRPr lang="en-US" sz="1800" dirty="0"/>
          </a:p>
        </p:txBody>
      </p:sp>
      <p:sp>
        <p:nvSpPr>
          <p:cNvPr id="18" name="Text 14"/>
          <p:cNvSpPr/>
          <p:nvPr/>
        </p:nvSpPr>
        <p:spPr>
          <a:xfrm>
            <a:off x="4022675" y="4498032"/>
            <a:ext cx="1263700" cy="27324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713" b="1" spc="100" kern="0" dirty="0">
                <a:solidFill>
                  <a:srgbClr val="FFFFFF">
                    <a:alpha val="6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YOU STAY IN THE LOOP</a:t>
            </a:r>
            <a:endParaRPr lang="en-US" sz="713" dirty="0"/>
          </a:p>
        </p:txBody>
      </p:sp>
      <p:sp>
        <p:nvSpPr>
          <p:cNvPr id="19" name="Text 15"/>
          <p:cNvSpPr/>
          <p:nvPr/>
        </p:nvSpPr>
        <p:spPr>
          <a:xfrm>
            <a:off x="609600" y="8136582"/>
            <a:ext cx="4611052" cy="6359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013" dirty="0">
                <a:solidFill>
                  <a:srgbClr val="FFFFFF">
                    <a:alpha val="82000"/>
                  </a:srgb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After the introduction, we respond quickly, clarify the opportunity, and keep you aligned — so the client experiences one coordinated advisory team, not a handoff.</a:t>
            </a:r>
            <a:endParaRPr lang="en-US" sz="1013" dirty="0"/>
          </a:p>
        </p:txBody>
      </p:sp>
      <p:sp>
        <p:nvSpPr>
          <p:cNvPr id="20" name="Shape 16"/>
          <p:cNvSpPr/>
          <p:nvPr/>
        </p:nvSpPr>
        <p:spPr>
          <a:xfrm>
            <a:off x="609600" y="9172575"/>
            <a:ext cx="2765524" cy="695325"/>
          </a:xfrm>
          <a:prstGeom prst="roundRect">
            <a:avLst>
              <a:gd name="adj" fmla="val 10959"/>
            </a:avLst>
          </a:prstGeom>
          <a:solidFill>
            <a:srgbClr val="B8E034"/>
          </a:solidFill>
          <a:ln/>
        </p:spPr>
      </p:sp>
      <p:sp>
        <p:nvSpPr>
          <p:cNvPr id="21" name="Text 17"/>
          <p:cNvSpPr/>
          <p:nvPr/>
        </p:nvSpPr>
        <p:spPr>
          <a:xfrm>
            <a:off x="819150" y="9344025"/>
            <a:ext cx="2422624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0A0B10">
                    <a:alpha val="60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MAKE A PARTNER INTRO</a:t>
            </a:r>
            <a:endParaRPr lang="en-US" sz="788" dirty="0"/>
          </a:p>
        </p:txBody>
      </p:sp>
      <p:sp>
        <p:nvSpPr>
          <p:cNvPr id="22" name="Text 18"/>
          <p:cNvSpPr/>
          <p:nvPr/>
        </p:nvSpPr>
        <p:spPr>
          <a:xfrm>
            <a:off x="819150" y="9486900"/>
            <a:ext cx="2422624" cy="2476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500" b="1" spc="-8" kern="0" dirty="0">
                <a:solidFill>
                  <a:srgbClr val="0A0B10"/>
                </a:solidFill>
                <a:latin typeface="Archivo Black" pitchFamily="34" charset="0"/>
                <a:ea typeface="Archivo Black" pitchFamily="34" charset="-122"/>
                <a:cs typeface="Archivo Black" pitchFamily="34" charset="-120"/>
              </a:rPr>
              <a:t>trunorthdynamics.com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609600" y="10053638"/>
            <a:ext cx="4421429" cy="1428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142" kern="0" dirty="0">
                <a:solidFill>
                  <a:srgbClr val="FFFFFF">
                    <a:alpha val="45000"/>
                  </a:srgbClr>
                </a:solidFill>
                <a:latin typeface="Archivo" pitchFamily="34" charset="0"/>
                <a:ea typeface="Archivo" pitchFamily="34" charset="-122"/>
                <a:cs typeface="Archivo" pitchFamily="34" charset="-120"/>
              </a:rPr>
              <a:t>TRUNORTHDYNAMICS.COM · MICROSOFT BUSINESS APPLICATIONS</a:t>
            </a:r>
            <a:endParaRPr lang="en-US" sz="788" dirty="0"/>
          </a:p>
        </p:txBody>
      </p:sp>
      <p:sp>
        <p:nvSpPr>
          <p:cNvPr id="24" name="Text 20"/>
          <p:cNvSpPr/>
          <p:nvPr/>
        </p:nvSpPr>
        <p:spPr>
          <a:xfrm>
            <a:off x="7356574" y="10039350"/>
            <a:ext cx="206276" cy="1714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788" b="1" spc="39" kern="0" dirty="0">
                <a:solidFill>
                  <a:srgbClr val="FFFFFF"/>
                </a:solidFill>
                <a:latin typeface="JetBrains Mono" pitchFamily="34" charset="0"/>
                <a:ea typeface="JetBrains Mono" pitchFamily="34" charset="-122"/>
                <a:cs typeface="JetBrains Mono" pitchFamily="34" charset="-120"/>
              </a:rPr>
              <a:t>06</a:t>
            </a:r>
            <a:endParaRPr lang="en-US" sz="7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9915DD2EC684EB41DDC48B02C27AA" ma:contentTypeVersion="15" ma:contentTypeDescription="Create a new document." ma:contentTypeScope="" ma:versionID="403f5199928ffb75ae9171b4798a8159">
  <xsd:schema xmlns:xsd="http://www.w3.org/2001/XMLSchema" xmlns:xs="http://www.w3.org/2001/XMLSchema" xmlns:p="http://schemas.microsoft.com/office/2006/metadata/properties" xmlns:ns1="http://schemas.microsoft.com/sharepoint/v3" xmlns:ns2="7814cc56-512e-4cdb-944f-312137e39999" xmlns:ns3="d381f1af-af3c-4c78-88c0-169076a25cfd" targetNamespace="http://schemas.microsoft.com/office/2006/metadata/properties" ma:root="true" ma:fieldsID="43ad994ff0e1c02bbf431c38e98f3dc8" ns1:_="" ns2:_="" ns3:_="">
    <xsd:import namespace="http://schemas.microsoft.com/sharepoint/v3"/>
    <xsd:import namespace="7814cc56-512e-4cdb-944f-312137e39999"/>
    <xsd:import namespace="d381f1af-af3c-4c78-88c0-169076a25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4cc56-512e-4cdb-944f-312137e399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73dfda0-c524-438b-a1e8-5352e7396a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1f1af-af3c-4c78-88c0-169076a25c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0c0c60-42d6-45fe-a7f1-fcea53b67cdc}" ma:internalName="TaxCatchAll" ma:showField="CatchAllData" ma:web="d381f1af-af3c-4c78-88c0-169076a25c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14cc56-512e-4cdb-944f-312137e39999">
      <Terms xmlns="http://schemas.microsoft.com/office/infopath/2007/PartnerControls"/>
    </lcf76f155ced4ddcb4097134ff3c332f>
    <_ip_UnifiedCompliancePolicyUIAction xmlns="http://schemas.microsoft.com/sharepoint/v3" xsi:nil="true"/>
    <TaxCatchAll xmlns="d381f1af-af3c-4c78-88c0-169076a25cfd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F41196-1432-4946-A05C-944C8FE8B556}"/>
</file>

<file path=customXml/itemProps2.xml><?xml version="1.0" encoding="utf-8"?>
<ds:datastoreItem xmlns:ds="http://schemas.openxmlformats.org/officeDocument/2006/customXml" ds:itemID="{D68510D5-F6E5-4A66-BC57-F65A91BDB667}"/>
</file>

<file path=customXml/itemProps3.xml><?xml version="1.0" encoding="utf-8"?>
<ds:datastoreItem xmlns:ds="http://schemas.openxmlformats.org/officeDocument/2006/customXml" ds:itemID="{B357BE85-6A63-4F1C-9A43-DC9365BB56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2026-05-31T18:03:09Z</dcterms:created>
  <dcterms:modified xsi:type="dcterms:W3CDTF">2026-05-31T18:03:09Z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0x010100F009915DD2EC684EB41DDC48B02C27AA</vt:lpwstr>
  </property>
</Properties>
</file>